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8" r:id="rId2"/>
    <p:sldId id="322" r:id="rId3"/>
    <p:sldId id="301" r:id="rId4"/>
    <p:sldId id="313" r:id="rId5"/>
    <p:sldId id="308" r:id="rId6"/>
    <p:sldId id="307" r:id="rId7"/>
    <p:sldId id="264" r:id="rId8"/>
    <p:sldId id="303" r:id="rId9"/>
    <p:sldId id="266" r:id="rId10"/>
    <p:sldId id="285" r:id="rId11"/>
    <p:sldId id="291" r:id="rId12"/>
    <p:sldId id="267" r:id="rId13"/>
    <p:sldId id="312" r:id="rId14"/>
    <p:sldId id="311" r:id="rId15"/>
    <p:sldId id="314" r:id="rId16"/>
    <p:sldId id="318" r:id="rId17"/>
    <p:sldId id="317" r:id="rId18"/>
    <p:sldId id="316" r:id="rId19"/>
    <p:sldId id="315" r:id="rId20"/>
    <p:sldId id="268" r:id="rId21"/>
    <p:sldId id="320" r:id="rId22"/>
    <p:sldId id="321" r:id="rId23"/>
    <p:sldId id="274" r:id="rId24"/>
    <p:sldId id="275" r:id="rId25"/>
    <p:sldId id="277" r:id="rId26"/>
    <p:sldId id="278" r:id="rId27"/>
    <p:sldId id="276" r:id="rId28"/>
    <p:sldId id="284" r:id="rId29"/>
    <p:sldId id="288" r:id="rId30"/>
    <p:sldId id="289" r:id="rId31"/>
    <p:sldId id="269" r:id="rId32"/>
    <p:sldId id="270" r:id="rId33"/>
    <p:sldId id="295" r:id="rId34"/>
    <p:sldId id="296" r:id="rId35"/>
    <p:sldId id="300" r:id="rId3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D0"/>
    <a:srgbClr val="800000"/>
    <a:srgbClr val="FF0000"/>
    <a:srgbClr val="B90000"/>
    <a:srgbClr val="0000B8"/>
    <a:srgbClr val="007A87"/>
    <a:srgbClr val="D800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73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E93DD7-CA91-664E-B83A-08FB980CF888}" type="doc">
      <dgm:prSet loTypeId="urn:microsoft.com/office/officeart/2005/8/layout/funnel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2B4DD20-450C-E142-BFD7-E5F508DD7958}">
      <dgm:prSet phldrT="[Testo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Charged tracks</a:t>
          </a:r>
          <a:endParaRPr lang="en-US" dirty="0"/>
        </a:p>
      </dgm:t>
    </dgm:pt>
    <dgm:pt modelId="{36C4F192-7E2B-B545-A5E3-827C9BAE0F57}" type="parTrans" cxnId="{63DE0DD0-6202-4840-9714-7B17CC8038A6}">
      <dgm:prSet/>
      <dgm:spPr/>
      <dgm:t>
        <a:bodyPr/>
        <a:lstStyle/>
        <a:p>
          <a:endParaRPr lang="en-US"/>
        </a:p>
      </dgm:t>
    </dgm:pt>
    <dgm:pt modelId="{1A16DA4A-83D3-D947-968B-F04DD1613D96}" type="sibTrans" cxnId="{63DE0DD0-6202-4840-9714-7B17CC8038A6}">
      <dgm:prSet/>
      <dgm:spPr/>
      <dgm:t>
        <a:bodyPr/>
        <a:lstStyle/>
        <a:p>
          <a:endParaRPr lang="en-US"/>
        </a:p>
      </dgm:t>
    </dgm:pt>
    <dgm:pt modelId="{BE3C3F7E-3ACD-E242-BCF9-8457639130B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Average background subtraction</a:t>
          </a:r>
          <a:endParaRPr lang="en-US" dirty="0"/>
        </a:p>
      </dgm:t>
    </dgm:pt>
    <dgm:pt modelId="{82F40287-0A2C-124B-9394-34BF497CCD26}" type="parTrans" cxnId="{9F87359F-1342-D34E-A5D6-5F70310B6737}">
      <dgm:prSet/>
      <dgm:spPr/>
      <dgm:t>
        <a:bodyPr/>
        <a:lstStyle/>
        <a:p>
          <a:endParaRPr lang="en-US"/>
        </a:p>
      </dgm:t>
    </dgm:pt>
    <dgm:pt modelId="{AF60FBD6-76D2-9346-8BD1-650F7FCC70B8}" type="sibTrans" cxnId="{9F87359F-1342-D34E-A5D6-5F70310B6737}">
      <dgm:prSet/>
      <dgm:spPr/>
      <dgm:t>
        <a:bodyPr/>
        <a:lstStyle/>
        <a:p>
          <a:endParaRPr lang="en-US"/>
        </a:p>
      </dgm:t>
    </dgm:pt>
    <dgm:pt modelId="{2E9CF9FE-DDDF-0C4A-BFC6-D0FEE2D0F868}">
      <dgm:prSet phldrT="[Testo]"/>
      <dgm:spPr>
        <a:solidFill>
          <a:srgbClr val="008000"/>
        </a:solidFill>
      </dgm:spPr>
      <dgm:t>
        <a:bodyPr/>
        <a:lstStyle/>
        <a:p>
          <a:r>
            <a:rPr lang="en-US" dirty="0" smtClean="0"/>
            <a:t>Corrected </a:t>
          </a:r>
          <a:r>
            <a:rPr lang="en-US" dirty="0" err="1" smtClean="0"/>
            <a:t>EMCal</a:t>
          </a:r>
          <a:r>
            <a:rPr lang="en-US" dirty="0" smtClean="0"/>
            <a:t> clusters</a:t>
          </a:r>
          <a:endParaRPr lang="en-US" dirty="0"/>
        </a:p>
      </dgm:t>
    </dgm:pt>
    <dgm:pt modelId="{4F99310A-65D9-D540-8472-E1D2DD817B5B}" type="sibTrans" cxnId="{787F9EEC-CC50-5C4A-9A9C-2B0678F4C97A}">
      <dgm:prSet/>
      <dgm:spPr/>
      <dgm:t>
        <a:bodyPr/>
        <a:lstStyle/>
        <a:p>
          <a:endParaRPr lang="en-US"/>
        </a:p>
      </dgm:t>
    </dgm:pt>
    <dgm:pt modelId="{732C4E6E-DC7B-DB46-A22C-D07E364C7590}" type="parTrans" cxnId="{787F9EEC-CC50-5C4A-9A9C-2B0678F4C97A}">
      <dgm:prSet/>
      <dgm:spPr/>
      <dgm:t>
        <a:bodyPr/>
        <a:lstStyle/>
        <a:p>
          <a:endParaRPr lang="en-US"/>
        </a:p>
      </dgm:t>
    </dgm:pt>
    <dgm:pt modelId="{F2068DCA-90CC-3249-BE70-C739E471CA60}" type="pres">
      <dgm:prSet presAssocID="{55E93DD7-CA91-664E-B83A-08FB980CF888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CB90386-7039-B744-9D84-CA850123259A}" type="pres">
      <dgm:prSet presAssocID="{55E93DD7-CA91-664E-B83A-08FB980CF888}" presName="ellipse" presStyleLbl="trBgShp" presStyleIdx="0" presStyleCnt="1"/>
      <dgm:spPr/>
    </dgm:pt>
    <dgm:pt modelId="{F65CD9FC-1461-054F-8461-5B41026D0080}" type="pres">
      <dgm:prSet presAssocID="{55E93DD7-CA91-664E-B83A-08FB980CF888}" presName="arrow1" presStyleLbl="fgShp" presStyleIdx="0" presStyleCnt="1"/>
      <dgm:spPr/>
    </dgm:pt>
    <dgm:pt modelId="{844D8AAE-8D44-414D-8F2D-C8EBE496B6DA}" type="pres">
      <dgm:prSet presAssocID="{55E93DD7-CA91-664E-B83A-08FB980CF888}" presName="rectangle" presStyleLbl="revTx" presStyleIdx="0" presStyleCnt="1" custScaleY="91470" custLinFactNeighborX="-470" custLinFactNeighborY="3212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9279BC-C739-8543-AEF6-BF5FC42BC87E}" type="pres">
      <dgm:prSet presAssocID="{B2B4DD20-450C-E142-BFD7-E5F508DD7958}" presName="item1" presStyleLbl="node1" presStyleIdx="0" presStyleCnt="2" custLinFactNeighborX="-56293" custLinFactNeighborY="-8162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271AD4-B6C2-7141-BB66-8168CC9D648A}" type="pres">
      <dgm:prSet presAssocID="{BE3C3F7E-3ACD-E242-BCF9-8457639130B4}" presName="item2" presStyleLbl="node1" presStyleIdx="1" presStyleCnt="2" custLinFactX="15618" custLinFactNeighborX="100000" custLinFactNeighborY="620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8C4D1C-B571-C747-877C-41E8A9C64E26}" type="pres">
      <dgm:prSet presAssocID="{55E93DD7-CA91-664E-B83A-08FB980CF888}" presName="funnel" presStyleLbl="trAlignAcc1" presStyleIdx="0" presStyleCnt="1"/>
      <dgm:spPr/>
    </dgm:pt>
  </dgm:ptLst>
  <dgm:cxnLst>
    <dgm:cxn modelId="{787F9EEC-CC50-5C4A-9A9C-2B0678F4C97A}" srcId="{55E93DD7-CA91-664E-B83A-08FB980CF888}" destId="{2E9CF9FE-DDDF-0C4A-BFC6-D0FEE2D0F868}" srcOrd="0" destOrd="0" parTransId="{732C4E6E-DC7B-DB46-A22C-D07E364C7590}" sibTransId="{4F99310A-65D9-D540-8472-E1D2DD817B5B}"/>
    <dgm:cxn modelId="{0FBA0379-A51B-CF4A-BECE-22E76BBCCFD9}" type="presOf" srcId="{2E9CF9FE-DDDF-0C4A-BFC6-D0FEE2D0F868}" destId="{CB271AD4-B6C2-7141-BB66-8168CC9D648A}" srcOrd="0" destOrd="0" presId="urn:microsoft.com/office/officeart/2005/8/layout/funnel1"/>
    <dgm:cxn modelId="{9F87359F-1342-D34E-A5D6-5F70310B6737}" srcId="{55E93DD7-CA91-664E-B83A-08FB980CF888}" destId="{BE3C3F7E-3ACD-E242-BCF9-8457639130B4}" srcOrd="2" destOrd="0" parTransId="{82F40287-0A2C-124B-9394-34BF497CCD26}" sibTransId="{AF60FBD6-76D2-9346-8BD1-650F7FCC70B8}"/>
    <dgm:cxn modelId="{4E1F386C-08A9-FB45-AE26-51E40EBCD6C9}" type="presOf" srcId="{B2B4DD20-450C-E142-BFD7-E5F508DD7958}" destId="{CA9279BC-C739-8543-AEF6-BF5FC42BC87E}" srcOrd="0" destOrd="0" presId="urn:microsoft.com/office/officeart/2005/8/layout/funnel1"/>
    <dgm:cxn modelId="{63DE0DD0-6202-4840-9714-7B17CC8038A6}" srcId="{55E93DD7-CA91-664E-B83A-08FB980CF888}" destId="{B2B4DD20-450C-E142-BFD7-E5F508DD7958}" srcOrd="1" destOrd="0" parTransId="{36C4F192-7E2B-B545-A5E3-827C9BAE0F57}" sibTransId="{1A16DA4A-83D3-D947-968B-F04DD1613D96}"/>
    <dgm:cxn modelId="{B66FAF68-69D9-6946-83E1-C880F9F09F41}" type="presOf" srcId="{BE3C3F7E-3ACD-E242-BCF9-8457639130B4}" destId="{844D8AAE-8D44-414D-8F2D-C8EBE496B6DA}" srcOrd="0" destOrd="0" presId="urn:microsoft.com/office/officeart/2005/8/layout/funnel1"/>
    <dgm:cxn modelId="{8C12FFBF-2DE7-FA4D-AFD5-4F985CE4DEB7}" type="presOf" srcId="{55E93DD7-CA91-664E-B83A-08FB980CF888}" destId="{F2068DCA-90CC-3249-BE70-C739E471CA60}" srcOrd="0" destOrd="0" presId="urn:microsoft.com/office/officeart/2005/8/layout/funnel1"/>
    <dgm:cxn modelId="{5A1C5AFF-AFBC-634A-BF42-E943AEF86416}" type="presParOf" srcId="{F2068DCA-90CC-3249-BE70-C739E471CA60}" destId="{FCB90386-7039-B744-9D84-CA850123259A}" srcOrd="0" destOrd="0" presId="urn:microsoft.com/office/officeart/2005/8/layout/funnel1"/>
    <dgm:cxn modelId="{68A80034-2D4C-484F-876D-EED2085BD99A}" type="presParOf" srcId="{F2068DCA-90CC-3249-BE70-C739E471CA60}" destId="{F65CD9FC-1461-054F-8461-5B41026D0080}" srcOrd="1" destOrd="0" presId="urn:microsoft.com/office/officeart/2005/8/layout/funnel1"/>
    <dgm:cxn modelId="{4057DCA5-7AAD-0746-8273-F968DCEF321B}" type="presParOf" srcId="{F2068DCA-90CC-3249-BE70-C739E471CA60}" destId="{844D8AAE-8D44-414D-8F2D-C8EBE496B6DA}" srcOrd="2" destOrd="0" presId="urn:microsoft.com/office/officeart/2005/8/layout/funnel1"/>
    <dgm:cxn modelId="{0C7B8CFF-BCEC-EE4E-9BD6-4A2FB678D58A}" type="presParOf" srcId="{F2068DCA-90CC-3249-BE70-C739E471CA60}" destId="{CA9279BC-C739-8543-AEF6-BF5FC42BC87E}" srcOrd="3" destOrd="0" presId="urn:microsoft.com/office/officeart/2005/8/layout/funnel1"/>
    <dgm:cxn modelId="{C48026D5-E133-D54C-895D-5BF5EEAECF0A}" type="presParOf" srcId="{F2068DCA-90CC-3249-BE70-C739E471CA60}" destId="{CB271AD4-B6C2-7141-BB66-8168CC9D648A}" srcOrd="4" destOrd="0" presId="urn:microsoft.com/office/officeart/2005/8/layout/funnel1"/>
    <dgm:cxn modelId="{2D23769A-672A-5D4B-B20B-E40A9697CCFE}" type="presParOf" srcId="{F2068DCA-90CC-3249-BE70-C739E471CA60}" destId="{868C4D1C-B571-C747-877C-41E8A9C64E26}" srcOrd="5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B90386-7039-B744-9D84-CA850123259A}">
      <dsp:nvSpPr>
        <dsp:cNvPr id="0" name=""/>
        <dsp:cNvSpPr/>
      </dsp:nvSpPr>
      <dsp:spPr>
        <a:xfrm>
          <a:off x="870636" y="239857"/>
          <a:ext cx="3181645" cy="1104943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5CD9FC-1461-054F-8461-5B41026D0080}">
      <dsp:nvSpPr>
        <dsp:cNvPr id="0" name=""/>
        <dsp:cNvSpPr/>
      </dsp:nvSpPr>
      <dsp:spPr>
        <a:xfrm>
          <a:off x="2158092" y="2945488"/>
          <a:ext cx="616597" cy="394622"/>
        </a:xfrm>
        <a:prstGeom prst="downArrow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844D8AAE-8D44-414D-8F2D-C8EBE496B6DA}">
      <dsp:nvSpPr>
        <dsp:cNvPr id="0" name=""/>
        <dsp:cNvSpPr/>
      </dsp:nvSpPr>
      <dsp:spPr>
        <a:xfrm>
          <a:off x="972646" y="3396950"/>
          <a:ext cx="2959669" cy="676802"/>
        </a:xfrm>
        <a:prstGeom prst="rect">
          <a:avLst/>
        </a:prstGeom>
        <a:solidFill>
          <a:schemeClr val="lt1"/>
        </a:solidFill>
        <a:ln w="28575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Average background subtraction</a:t>
          </a:r>
          <a:endParaRPr lang="en-US" sz="1600" kern="1200" dirty="0"/>
        </a:p>
      </dsp:txBody>
      <dsp:txXfrm>
        <a:off x="972646" y="3396950"/>
        <a:ext cx="2959669" cy="676802"/>
      </dsp:txXfrm>
    </dsp:sp>
    <dsp:sp modelId="{CA9279BC-C739-8543-AEF6-BF5FC42BC87E}">
      <dsp:nvSpPr>
        <dsp:cNvPr id="0" name=""/>
        <dsp:cNvSpPr/>
      </dsp:nvSpPr>
      <dsp:spPr>
        <a:xfrm>
          <a:off x="1402591" y="524212"/>
          <a:ext cx="1109876" cy="1109876"/>
        </a:xfrm>
        <a:prstGeom prst="ellipse">
          <a:avLst/>
        </a:prstGeom>
        <a:solidFill>
          <a:schemeClr val="accent3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Charged tracks</a:t>
          </a:r>
          <a:endParaRPr lang="en-US" sz="1300" kern="1200" dirty="0"/>
        </a:p>
      </dsp:txBody>
      <dsp:txXfrm>
        <a:off x="1565129" y="686750"/>
        <a:ext cx="784800" cy="784800"/>
      </dsp:txXfrm>
    </dsp:sp>
    <dsp:sp modelId="{CB271AD4-B6C2-7141-BB66-8168CC9D648A}">
      <dsp:nvSpPr>
        <dsp:cNvPr id="0" name=""/>
        <dsp:cNvSpPr/>
      </dsp:nvSpPr>
      <dsp:spPr>
        <a:xfrm>
          <a:off x="2516412" y="666340"/>
          <a:ext cx="1109876" cy="1109876"/>
        </a:xfrm>
        <a:prstGeom prst="ellipse">
          <a:avLst/>
        </a:prstGeom>
        <a:solidFill>
          <a:srgbClr val="008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Corrected </a:t>
          </a:r>
          <a:r>
            <a:rPr lang="en-US" sz="1300" kern="1200" dirty="0" err="1" smtClean="0"/>
            <a:t>EMCal</a:t>
          </a:r>
          <a:r>
            <a:rPr lang="en-US" sz="1300" kern="1200" dirty="0" smtClean="0"/>
            <a:t> clusters</a:t>
          </a:r>
          <a:endParaRPr lang="en-US" sz="1300" kern="1200" dirty="0"/>
        </a:p>
      </dsp:txBody>
      <dsp:txXfrm>
        <a:off x="2678950" y="828878"/>
        <a:ext cx="784800" cy="784800"/>
      </dsp:txXfrm>
    </dsp:sp>
    <dsp:sp modelId="{868C4D1C-B571-C747-877C-41E8A9C64E26}">
      <dsp:nvSpPr>
        <dsp:cNvPr id="0" name=""/>
        <dsp:cNvSpPr/>
      </dsp:nvSpPr>
      <dsp:spPr>
        <a:xfrm>
          <a:off x="739917" y="104205"/>
          <a:ext cx="3452948" cy="2762358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Relationship Id="rId2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Relationship Id="rId2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Relationship Id="rId2" Type="http://schemas.openxmlformats.org/officeDocument/2006/relationships/image" Target="../media/image1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Relationship Id="rId2" Type="http://schemas.openxmlformats.org/officeDocument/2006/relationships/image" Target="../media/image2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92029-FC20-8C40-8A52-DF74F98A4FC0}" type="datetimeFigureOut">
              <a:rPr lang="it-IT" smtClean="0"/>
              <a:t>16/10/12</a:t>
            </a:fld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963F4B-7835-2841-8A9A-060D466296A1}" type="slidenum">
              <a:rPr lang="en-US" smtClean="0"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2585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gif>
</file>

<file path=ppt/media/image3.gif>
</file>

<file path=ppt/media/image4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F86BD7-5F1A-6441-A64F-0504E14E4B5A}" type="datetimeFigureOut">
              <a:rPr lang="it-IT" smtClean="0"/>
              <a:t>16/10/12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723BC0-EC59-C642-9ED6-9C7A436CA53E}" type="slidenum">
              <a:rPr lang="en-US" smtClean="0"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777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F24C6-9FFB-C449-A53F-0B32AFAC5E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389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23BC0-EC59-C642-9ED6-9C7A436CA53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790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23BC0-EC59-C642-9ED6-9C7A436CA53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790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23BC0-EC59-C642-9ED6-9C7A436CA5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790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8258B916-E615-3B42-8B8E-FFB6EAA158A7}" type="slidenum">
              <a:rPr lang="en-US" smtClean="0"/>
              <a:t>‹n.›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oleObject" Target="../embeddings/oleObject5.bin"/><Relationship Id="rId5" Type="http://schemas.openxmlformats.org/officeDocument/2006/relationships/image" Target="../media/image16.emf"/><Relationship Id="rId6" Type="http://schemas.openxmlformats.org/officeDocument/2006/relationships/oleObject" Target="../embeddings/oleObject6.bin"/><Relationship Id="rId7" Type="http://schemas.openxmlformats.org/officeDocument/2006/relationships/image" Target="../media/image17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image" Target="../media/image20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4" Type="http://schemas.openxmlformats.org/officeDocument/2006/relationships/image" Target="../media/image21.emf"/><Relationship Id="rId5" Type="http://schemas.openxmlformats.org/officeDocument/2006/relationships/oleObject" Target="../embeddings/oleObject9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4" Type="http://schemas.openxmlformats.org/officeDocument/2006/relationships/image" Target="../media/image20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4" Type="http://schemas.openxmlformats.org/officeDocument/2006/relationships/image" Target="../media/image20.emf"/><Relationship Id="rId5" Type="http://schemas.openxmlformats.org/officeDocument/2006/relationships/image" Target="../media/image22.emf"/><Relationship Id="rId6" Type="http://schemas.openxmlformats.org/officeDocument/2006/relationships/hyperlink" Target="http://www.ippp.dur.ac.uk/old/Workshops/02/statistics/proceedings/cowan.ps" TargetMode="External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5" Type="http://schemas.openxmlformats.org/officeDocument/2006/relationships/image" Target="../media/image25.emf"/><Relationship Id="rId6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Relationship Id="rId3" Type="http://schemas.openxmlformats.org/officeDocument/2006/relationships/image" Target="../media/image5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image" Target="../media/image6.jpg"/><Relationship Id="rId9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8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oleObject" Target="../embeddings/oleObject3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4.bin"/><Relationship Id="rId8" Type="http://schemas.openxmlformats.org/officeDocument/2006/relationships/image" Target="../media/image1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 anchor="ctr" anchorCtr="0"/>
          <a:lstStyle/>
          <a:p>
            <a:r>
              <a:rPr lang="en-US" sz="3600" dirty="0" smtClean="0"/>
              <a:t>Measurement </a:t>
            </a:r>
            <a:r>
              <a:rPr lang="en-US" sz="3600" dirty="0"/>
              <a:t>of jet spectra in </a:t>
            </a:r>
            <a:r>
              <a:rPr lang="en-US" sz="3600" dirty="0" err="1"/>
              <a:t>Pb-</a:t>
            </a:r>
            <a:r>
              <a:rPr lang="en-US" sz="3600" dirty="0" err="1" smtClean="0"/>
              <a:t>Pb</a:t>
            </a:r>
            <a:r>
              <a:rPr lang="en-US" sz="3600" dirty="0" smtClean="0"/>
              <a:t> collisions </a:t>
            </a:r>
            <a:r>
              <a:rPr lang="en-US" sz="3600" dirty="0"/>
              <a:t>at </a:t>
            </a:r>
            <a:r>
              <a:rPr lang="en-US" sz="3600" dirty="0" smtClean="0"/>
              <a:t>√</a:t>
            </a:r>
            <a:r>
              <a:rPr lang="en-US" sz="3600" dirty="0" err="1" smtClean="0"/>
              <a:t>s</a:t>
            </a:r>
            <a:r>
              <a:rPr lang="en-US" sz="3600" baseline="-25000" dirty="0" err="1" smtClean="0"/>
              <a:t>NN</a:t>
            </a:r>
            <a:r>
              <a:rPr lang="en-US" sz="3600" dirty="0" smtClean="0"/>
              <a:t>=</a:t>
            </a:r>
            <a:r>
              <a:rPr lang="en-US" sz="3600" dirty="0"/>
              <a:t>2.76 </a:t>
            </a:r>
            <a:r>
              <a:rPr lang="en-US" sz="3600" dirty="0" err="1"/>
              <a:t>TeV</a:t>
            </a:r>
            <a:r>
              <a:rPr lang="en-US" sz="3600" dirty="0"/>
              <a:t> with </a:t>
            </a:r>
            <a:r>
              <a:rPr lang="en-US" sz="3600" dirty="0" smtClean="0"/>
              <a:t>ALICE</a:t>
            </a:r>
            <a:endParaRPr lang="en-US" sz="36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4519292"/>
            <a:ext cx="6400800" cy="1219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Salvatore </a:t>
            </a:r>
            <a:r>
              <a:rPr lang="en-US" dirty="0" err="1" smtClean="0">
                <a:solidFill>
                  <a:schemeClr val="tx1"/>
                </a:solidFill>
              </a:rPr>
              <a:t>Aiola</a:t>
            </a:r>
            <a:r>
              <a:rPr lang="en-US" dirty="0" smtClean="0">
                <a:solidFill>
                  <a:schemeClr val="tx1"/>
                </a:solidFill>
              </a:rPr>
              <a:t>,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on behalf of the ALICE collaboration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INFN Catania and LBNL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Immagine 3" descr="logo-infn-nuovo.gif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368614"/>
            <a:ext cx="1519780" cy="1489385"/>
          </a:xfrm>
          <a:prstGeom prst="rect">
            <a:avLst/>
          </a:prstGeom>
        </p:spPr>
      </p:pic>
      <p:pic>
        <p:nvPicPr>
          <p:cNvPr id="5" name="Immagine 4" descr="logo_lbnl.gif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282" y="5368614"/>
            <a:ext cx="2153717" cy="1489386"/>
          </a:xfrm>
          <a:prstGeom prst="rect">
            <a:avLst/>
          </a:prstGeom>
        </p:spPr>
      </p:pic>
      <p:pic>
        <p:nvPicPr>
          <p:cNvPr id="6" name="Immagine 5" descr="2012-Jul-04-4_Color_Logo_small_C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9" y="80094"/>
            <a:ext cx="1142757" cy="154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6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902" y="1078771"/>
            <a:ext cx="3473234" cy="5240973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67" y="1078771"/>
            <a:ext cx="3473233" cy="524097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 smtClean="0">
                <a:solidFill>
                  <a:srgbClr val="008000"/>
                </a:solidFill>
              </a:rPr>
              <a:t>2. Leading hadron trigger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10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10" name="CasellaDiTesto 9"/>
          <p:cNvSpPr txBox="1"/>
          <p:nvPr/>
        </p:nvSpPr>
        <p:spPr>
          <a:xfrm>
            <a:off x="6613574" y="1416522"/>
            <a:ext cx="2423374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 smtClean="0"/>
              <a:t>Combinatorial jets</a:t>
            </a:r>
            <a:r>
              <a:rPr lang="en-US" dirty="0" smtClean="0"/>
              <a:t>: jet finder clusters together also soft particles from the UE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Efficiently </a:t>
            </a:r>
            <a:r>
              <a:rPr lang="en-US" dirty="0"/>
              <a:t>r</a:t>
            </a:r>
            <a:r>
              <a:rPr lang="en-US" dirty="0" smtClean="0"/>
              <a:t>emove the fake jets by </a:t>
            </a:r>
            <a:r>
              <a:rPr lang="en-US" b="1" dirty="0" smtClean="0"/>
              <a:t>requiring a high </a:t>
            </a:r>
            <a:r>
              <a:rPr lang="en-US" b="1" i="1" dirty="0" err="1" smtClean="0"/>
              <a:t>p</a:t>
            </a:r>
            <a:r>
              <a:rPr lang="en-US" b="1" baseline="-25000" dirty="0" err="1" smtClean="0"/>
              <a:t>T</a:t>
            </a:r>
            <a:r>
              <a:rPr lang="en-US" b="1" dirty="0" smtClean="0"/>
              <a:t> constituent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Bigger effect when changing the </a:t>
            </a:r>
            <a:r>
              <a:rPr lang="en-US" i="1" dirty="0" err="1" smtClean="0"/>
              <a:t>p</a:t>
            </a:r>
            <a:r>
              <a:rPr lang="en-US" baseline="-25000" dirty="0" err="1" smtClean="0"/>
              <a:t>T</a:t>
            </a:r>
            <a:r>
              <a:rPr lang="en-US" dirty="0" smtClean="0"/>
              <a:t> threshold from      0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/>
              <a:t> 5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i="1" dirty="0" smtClean="0"/>
              <a:t>c</a:t>
            </a:r>
            <a:r>
              <a:rPr lang="en-US" dirty="0" smtClean="0"/>
              <a:t> than 5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/>
              <a:t>10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i="1" dirty="0" smtClean="0"/>
              <a:t>c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Bias still effective up to 100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i="1" dirty="0" smtClean="0"/>
              <a:t>c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1607736" y="3938377"/>
            <a:ext cx="74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R=0.2</a:t>
            </a:r>
            <a:endParaRPr lang="en-US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5055996" y="3938377"/>
            <a:ext cx="74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R=0.3</a:t>
            </a:r>
            <a:endParaRPr lang="en-US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457200" y="6048979"/>
            <a:ext cx="5328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5 </a:t>
            </a:r>
            <a:r>
              <a:rPr lang="en-US" b="1" dirty="0" err="1" smtClean="0"/>
              <a:t>GeV</a:t>
            </a:r>
            <a:r>
              <a:rPr lang="en-US" b="1" dirty="0" smtClean="0"/>
              <a:t>/</a:t>
            </a:r>
            <a:r>
              <a:rPr lang="en-US" b="1" i="1" dirty="0" smtClean="0"/>
              <a:t>c</a:t>
            </a:r>
            <a:r>
              <a:rPr lang="en-US" b="1" dirty="0" smtClean="0"/>
              <a:t> is our default choice for R=0.2 jet spectra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44463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1"/>
            <a:ext cx="8086077" cy="1052990"/>
          </a:xfrm>
        </p:spPr>
        <p:txBody>
          <a:bodyPr anchor="ctr" anchorCtr="0"/>
          <a:lstStyle/>
          <a:p>
            <a:r>
              <a:rPr lang="en-US" sz="4800" dirty="0" smtClean="0">
                <a:solidFill>
                  <a:srgbClr val="0000FF"/>
                </a:solidFill>
              </a:rPr>
              <a:t>3. Background fluctuations</a:t>
            </a:r>
            <a:endParaRPr lang="en-US" sz="4800" dirty="0">
              <a:solidFill>
                <a:srgbClr val="0000FF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955397" y="1158511"/>
            <a:ext cx="3981445" cy="3271501"/>
          </a:xfrm>
        </p:spPr>
        <p:txBody>
          <a:bodyPr>
            <a:no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Region-by-region </a:t>
            </a:r>
            <a:r>
              <a:rPr lang="en-US" sz="2000" dirty="0">
                <a:solidFill>
                  <a:schemeClr val="tx1"/>
                </a:solidFill>
              </a:rPr>
              <a:t>b</a:t>
            </a:r>
            <a:r>
              <a:rPr lang="en-US" sz="2000" dirty="0" smtClean="0">
                <a:solidFill>
                  <a:schemeClr val="tx1"/>
                </a:solidFill>
              </a:rPr>
              <a:t>ackground fluctuations are estimated through </a:t>
            </a:r>
            <a:r>
              <a:rPr lang="en-US" sz="2000" b="1" dirty="0" smtClean="0">
                <a:solidFill>
                  <a:schemeClr val="tx1"/>
                </a:solidFill>
              </a:rPr>
              <a:t>random cones </a:t>
            </a:r>
            <a:r>
              <a:rPr lang="en-US" sz="2000" dirty="0" smtClean="0">
                <a:solidFill>
                  <a:schemeClr val="tx1"/>
                </a:solidFill>
              </a:rPr>
              <a:t>(solid symbols) and </a:t>
            </a:r>
            <a:r>
              <a:rPr lang="en-US" sz="2000" b="1" dirty="0" smtClean="0">
                <a:solidFill>
                  <a:schemeClr val="tx1"/>
                </a:solidFill>
              </a:rPr>
              <a:t>single particle embedding </a:t>
            </a:r>
            <a:r>
              <a:rPr lang="en-US" sz="2000" dirty="0" smtClean="0">
                <a:solidFill>
                  <a:schemeClr val="tx1"/>
                </a:solidFill>
              </a:rPr>
              <a:t>(open symbols)</a:t>
            </a:r>
          </a:p>
          <a:p>
            <a:r>
              <a:rPr lang="en-US" sz="2000" dirty="0">
                <a:solidFill>
                  <a:schemeClr val="tx1"/>
                </a:solidFill>
              </a:rPr>
              <a:t>Fluctuations limit </a:t>
            </a:r>
            <a:r>
              <a:rPr lang="en-US" sz="2000" b="1" dirty="0">
                <a:solidFill>
                  <a:schemeClr val="tx1"/>
                </a:solidFill>
              </a:rPr>
              <a:t>jet energy resolution</a:t>
            </a:r>
          </a:p>
          <a:p>
            <a:pPr lvl="1"/>
            <a:r>
              <a:rPr lang="en-US" sz="1800" b="1" dirty="0">
                <a:solidFill>
                  <a:schemeClr val="tx1"/>
                </a:solidFill>
              </a:rPr>
              <a:t>Smearing</a:t>
            </a:r>
            <a:r>
              <a:rPr lang="en-US" sz="1800" dirty="0">
                <a:solidFill>
                  <a:schemeClr val="tx1"/>
                </a:solidFill>
              </a:rPr>
              <a:t> of </a:t>
            </a:r>
            <a:r>
              <a:rPr lang="en-US" sz="1800" dirty="0" smtClean="0">
                <a:solidFill>
                  <a:schemeClr val="tx1"/>
                </a:solidFill>
              </a:rPr>
              <a:t>the </a:t>
            </a:r>
            <a:r>
              <a:rPr lang="en-US" sz="1800" i="1" dirty="0" err="1" smtClean="0">
                <a:solidFill>
                  <a:schemeClr val="tx1"/>
                </a:solidFill>
              </a:rPr>
              <a:t>p</a:t>
            </a:r>
            <a:r>
              <a:rPr lang="en-US" sz="1800" baseline="-25000" dirty="0" err="1" smtClean="0">
                <a:solidFill>
                  <a:schemeClr val="tx1"/>
                </a:solidFill>
              </a:rPr>
              <a:t>T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raw </a:t>
            </a:r>
            <a:r>
              <a:rPr lang="en-US" sz="1800" dirty="0" smtClean="0">
                <a:solidFill>
                  <a:schemeClr val="tx1"/>
                </a:solidFill>
              </a:rPr>
              <a:t>jet spectrum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11</a:t>
            </a:fld>
            <a:endParaRPr lang="en-US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49" y="932597"/>
            <a:ext cx="5040008" cy="3993081"/>
          </a:xfrm>
          <a:prstGeom prst="rect">
            <a:avLst/>
          </a:prstGeom>
        </p:spPr>
      </p:pic>
      <p:sp>
        <p:nvSpPr>
          <p:cNvPr id="11" name="Segnaposto piè di pagina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12" name="Rettangolo 11"/>
          <p:cNvSpPr/>
          <p:nvPr/>
        </p:nvSpPr>
        <p:spPr>
          <a:xfrm>
            <a:off x="494919" y="4716714"/>
            <a:ext cx="4232677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b="1" dirty="0">
                <a:solidFill>
                  <a:srgbClr val="000000"/>
                </a:solidFill>
              </a:rPr>
              <a:t>Random cones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300" dirty="0"/>
              <a:t>Throw a random direction in the </a:t>
            </a:r>
            <a:r>
              <a:rPr lang="en-US" sz="1300" dirty="0" smtClean="0"/>
              <a:t>(</a:t>
            </a:r>
            <a:r>
              <a:rPr lang="en-US" sz="1300" dirty="0" err="1" smtClean="0"/>
              <a:t>η,φ</a:t>
            </a:r>
            <a:r>
              <a:rPr lang="en-US" sz="1300" dirty="0" smtClean="0"/>
              <a:t>) </a:t>
            </a:r>
            <a:r>
              <a:rPr lang="en-US" sz="1300" dirty="0"/>
              <a:t>plane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300" dirty="0"/>
              <a:t>Sum up the momenta of all particles in the cone of radius 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300" dirty="0"/>
              <a:t>Calculate</a:t>
            </a:r>
          </a:p>
        </p:txBody>
      </p:sp>
      <p:sp>
        <p:nvSpPr>
          <p:cNvPr id="13" name="Rettangolo 12"/>
          <p:cNvSpPr/>
          <p:nvPr/>
        </p:nvSpPr>
        <p:spPr>
          <a:xfrm>
            <a:off x="5199157" y="4716714"/>
            <a:ext cx="3582711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b="1" dirty="0" smtClean="0">
                <a:solidFill>
                  <a:srgbClr val="000000"/>
                </a:solidFill>
              </a:rPr>
              <a:t>Single particle embedding</a:t>
            </a:r>
            <a:endParaRPr lang="en-US" sz="1300" b="1" dirty="0">
              <a:solidFill>
                <a:srgbClr val="000000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300" dirty="0"/>
              <a:t>Embed </a:t>
            </a:r>
            <a:r>
              <a:rPr lang="en-US" sz="1300" dirty="0" smtClean="0"/>
              <a:t>a high </a:t>
            </a:r>
            <a:r>
              <a:rPr lang="en-US" sz="1300" dirty="0" err="1" smtClean="0"/>
              <a:t>p</a:t>
            </a:r>
            <a:r>
              <a:rPr lang="en-US" sz="1300" baseline="-25000" dirty="0" err="1" smtClean="0"/>
              <a:t>T</a:t>
            </a:r>
            <a:r>
              <a:rPr lang="en-US" sz="1300" dirty="0" smtClean="0"/>
              <a:t> particle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300" dirty="0" smtClean="0"/>
              <a:t>Run the Anti-</a:t>
            </a:r>
            <a:r>
              <a:rPr lang="en-US" sz="1300" dirty="0" err="1" smtClean="0"/>
              <a:t>k</a:t>
            </a:r>
            <a:r>
              <a:rPr lang="en-US" sz="1300" baseline="-25000" dirty="0" err="1" smtClean="0"/>
              <a:t>T</a:t>
            </a:r>
            <a:r>
              <a:rPr lang="en-US" sz="1300" dirty="0" smtClean="0"/>
              <a:t> jet finder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300" dirty="0" smtClean="0"/>
              <a:t>Pick up the jet which contain the embedded particle and calculate</a:t>
            </a:r>
            <a:endParaRPr lang="en-US" sz="1300" dirty="0"/>
          </a:p>
        </p:txBody>
      </p:sp>
      <p:graphicFrame>
        <p:nvGraphicFramePr>
          <p:cNvPr id="14" name="Ogget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4878938"/>
              </p:ext>
            </p:extLst>
          </p:nvPr>
        </p:nvGraphicFramePr>
        <p:xfrm>
          <a:off x="1511049" y="5851232"/>
          <a:ext cx="2243734" cy="4296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8" name="Equation" r:id="rId4" imgW="1193800" imgH="228600" progId="Equation.3">
                  <p:embed/>
                </p:oleObj>
              </mc:Choice>
              <mc:Fallback>
                <p:oleObj name="Equation" r:id="rId4" imgW="1193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11049" y="5851232"/>
                        <a:ext cx="2243734" cy="4296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ggetto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9743425"/>
              </p:ext>
            </p:extLst>
          </p:nvPr>
        </p:nvGraphicFramePr>
        <p:xfrm>
          <a:off x="5534827" y="5851232"/>
          <a:ext cx="3008450" cy="4222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9" name="Equation" r:id="rId6" imgW="1625600" imgH="228600" progId="Equation.3">
                  <p:embed/>
                </p:oleObj>
              </mc:Choice>
              <mc:Fallback>
                <p:oleObj name="Equation" r:id="rId6" imgW="1625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534827" y="5851232"/>
                        <a:ext cx="3008450" cy="4222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5796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20" y="1045234"/>
            <a:ext cx="8061200" cy="515074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26678"/>
          </a:xfrm>
        </p:spPr>
        <p:txBody>
          <a:bodyPr anchor="ctr" anchorCtr="0"/>
          <a:lstStyle/>
          <a:p>
            <a:r>
              <a:rPr lang="en-US" dirty="0" smtClean="0"/>
              <a:t>Response matrices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12</a:t>
            </a:fld>
            <a:endParaRPr lang="en-US"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3097692" y="1045234"/>
            <a:ext cx="5650772" cy="49647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2568D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3246284" y="1226678"/>
            <a:ext cx="529699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rgbClr val="0000B8"/>
                </a:solidFill>
              </a:rPr>
              <a:t>Detector effects 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rgbClr val="0000B8"/>
                </a:solidFill>
              </a:rPr>
              <a:t>PYTHIA+</a:t>
            </a:r>
            <a:r>
              <a:rPr lang="en-US" dirty="0">
                <a:solidFill>
                  <a:srgbClr val="0000B8"/>
                </a:solidFill>
              </a:rPr>
              <a:t>GEANT3 simulation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>
                <a:solidFill>
                  <a:srgbClr val="0000B8"/>
                </a:solidFill>
              </a:rPr>
              <a:t>Assumes jet detector response is the same as in </a:t>
            </a:r>
            <a:r>
              <a:rPr lang="en-US" b="1" dirty="0">
                <a:solidFill>
                  <a:srgbClr val="0000B8"/>
                </a:solidFill>
              </a:rPr>
              <a:t>vacuum fragmentation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rgbClr val="0000B8"/>
                </a:solidFill>
              </a:rPr>
              <a:t>Shift </a:t>
            </a:r>
            <a:r>
              <a:rPr lang="en-US" b="1" dirty="0">
                <a:solidFill>
                  <a:srgbClr val="0000B8"/>
                </a:solidFill>
              </a:rPr>
              <a:t>jet energy scale</a:t>
            </a:r>
            <a:r>
              <a:rPr lang="en-US" dirty="0">
                <a:solidFill>
                  <a:srgbClr val="0000B8"/>
                </a:solidFill>
              </a:rPr>
              <a:t> ~ 20-25%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>
                <a:solidFill>
                  <a:srgbClr val="0000B8"/>
                </a:solidFill>
              </a:rPr>
              <a:t>Unreconstructed neutrons and K</a:t>
            </a:r>
            <a:r>
              <a:rPr lang="en-US" baseline="30000" dirty="0">
                <a:solidFill>
                  <a:srgbClr val="0000B8"/>
                </a:solidFill>
              </a:rPr>
              <a:t>0</a:t>
            </a:r>
            <a:r>
              <a:rPr lang="en-US" baseline="-25000" dirty="0">
                <a:solidFill>
                  <a:srgbClr val="0000B8"/>
                </a:solidFill>
              </a:rPr>
              <a:t>L</a:t>
            </a:r>
            <a:r>
              <a:rPr lang="en-US" dirty="0">
                <a:solidFill>
                  <a:srgbClr val="0000B8"/>
                </a:solidFill>
              </a:rPr>
              <a:t> 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>
                <a:solidFill>
                  <a:srgbClr val="0000B8"/>
                </a:solidFill>
              </a:rPr>
              <a:t>Tracking inefficiency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>
                <a:solidFill>
                  <a:srgbClr val="0000B8"/>
                </a:solidFill>
              </a:rPr>
              <a:t>Jet energy resolution</a:t>
            </a:r>
            <a:r>
              <a:rPr lang="en-US" dirty="0">
                <a:solidFill>
                  <a:srgbClr val="0000B8"/>
                </a:solidFill>
              </a:rPr>
              <a:t> ~ 18% </a:t>
            </a:r>
            <a:endParaRPr lang="en-US" dirty="0" smtClean="0">
              <a:solidFill>
                <a:srgbClr val="0000B8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b="1" dirty="0" smtClean="0">
                <a:solidFill>
                  <a:srgbClr val="0000B8"/>
                </a:solidFill>
              </a:rPr>
              <a:t>Jet reconstruction efficiency</a:t>
            </a:r>
            <a:r>
              <a:rPr lang="en-US" dirty="0" smtClean="0">
                <a:solidFill>
                  <a:srgbClr val="0000B8"/>
                </a:solidFill>
              </a:rPr>
              <a:t> ~ 95% at 80 </a:t>
            </a:r>
            <a:r>
              <a:rPr lang="en-US" dirty="0" err="1" smtClean="0">
                <a:solidFill>
                  <a:srgbClr val="0000B8"/>
                </a:solidFill>
              </a:rPr>
              <a:t>GeV</a:t>
            </a:r>
            <a:r>
              <a:rPr lang="en-US" dirty="0" smtClean="0">
                <a:solidFill>
                  <a:srgbClr val="0000B8"/>
                </a:solidFill>
              </a:rPr>
              <a:t>/</a:t>
            </a:r>
            <a:r>
              <a:rPr lang="en-US" i="1" dirty="0" smtClean="0">
                <a:solidFill>
                  <a:srgbClr val="0000B8"/>
                </a:solidFill>
              </a:rPr>
              <a:t>c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rgbClr val="0000B8"/>
              </a:solidFill>
            </a:endParaRPr>
          </a:p>
        </p:txBody>
      </p:sp>
      <p:cxnSp>
        <p:nvCxnSpPr>
          <p:cNvPr id="10" name="Connettore 2 9"/>
          <p:cNvCxnSpPr/>
          <p:nvPr/>
        </p:nvCxnSpPr>
        <p:spPr>
          <a:xfrm flipH="1">
            <a:off x="2772434" y="3732982"/>
            <a:ext cx="1239077" cy="8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5581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20" y="1045234"/>
            <a:ext cx="8061200" cy="515074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26678"/>
          </a:xfrm>
        </p:spPr>
        <p:txBody>
          <a:bodyPr anchor="ctr" anchorCtr="0"/>
          <a:lstStyle/>
          <a:p>
            <a:r>
              <a:rPr lang="en-US" dirty="0" smtClean="0"/>
              <a:t>Response matrices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13</a:t>
            </a:fld>
            <a:endParaRPr lang="en-US"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3" name="Rettangolo 2"/>
          <p:cNvSpPr/>
          <p:nvPr/>
        </p:nvSpPr>
        <p:spPr>
          <a:xfrm>
            <a:off x="3097692" y="3610654"/>
            <a:ext cx="5650772" cy="23992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ttangolo 7"/>
          <p:cNvSpPr/>
          <p:nvPr/>
        </p:nvSpPr>
        <p:spPr>
          <a:xfrm>
            <a:off x="3507140" y="3860073"/>
            <a:ext cx="37992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rgbClr val="B90000"/>
                </a:solidFill>
              </a:rPr>
              <a:t>Background fluctuations </a:t>
            </a:r>
            <a:endParaRPr lang="en-US" dirty="0">
              <a:solidFill>
                <a:srgbClr val="B90000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i="1" dirty="0" err="1">
                <a:solidFill>
                  <a:srgbClr val="B90000"/>
                </a:solidFill>
              </a:rPr>
              <a:t>δp</a:t>
            </a:r>
            <a:r>
              <a:rPr lang="en-US" baseline="-25000" dirty="0" err="1">
                <a:solidFill>
                  <a:srgbClr val="B90000"/>
                </a:solidFill>
              </a:rPr>
              <a:t>T</a:t>
            </a:r>
            <a:r>
              <a:rPr lang="en-US" dirty="0">
                <a:solidFill>
                  <a:srgbClr val="B90000"/>
                </a:solidFill>
              </a:rPr>
              <a:t> distribution </a:t>
            </a:r>
            <a:r>
              <a:rPr lang="en-US" dirty="0" smtClean="0">
                <a:solidFill>
                  <a:srgbClr val="B90000"/>
                </a:solidFill>
              </a:rPr>
              <a:t>(RC)</a:t>
            </a:r>
            <a:endParaRPr lang="en-US" dirty="0">
              <a:solidFill>
                <a:srgbClr val="B90000"/>
              </a:solidFill>
            </a:endParaRPr>
          </a:p>
          <a:p>
            <a:pPr marL="1200150" lvl="2" indent="-285750">
              <a:buFont typeface="Arial"/>
              <a:buChar char="•"/>
            </a:pPr>
            <a:r>
              <a:rPr lang="en-US" i="1" dirty="0">
                <a:solidFill>
                  <a:srgbClr val="B90000"/>
                </a:solidFill>
              </a:rPr>
              <a:t>R</a:t>
            </a:r>
            <a:r>
              <a:rPr lang="en-US" dirty="0">
                <a:solidFill>
                  <a:srgbClr val="B90000"/>
                </a:solidFill>
              </a:rPr>
              <a:t> = 0.2 </a:t>
            </a:r>
            <a:r>
              <a:rPr lang="en-US" dirty="0">
                <a:solidFill>
                  <a:srgbClr val="B90000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>
                <a:solidFill>
                  <a:srgbClr val="B90000"/>
                </a:solidFill>
                <a:ea typeface="Wingdings"/>
                <a:cs typeface="Wingdings"/>
                <a:sym typeface="Wingdings"/>
              </a:rPr>
              <a:t> </a:t>
            </a:r>
            <a:r>
              <a:rPr lang="en-US" dirty="0" err="1">
                <a:solidFill>
                  <a:srgbClr val="B90000"/>
                </a:solidFill>
              </a:rPr>
              <a:t>σ</a:t>
            </a:r>
            <a:r>
              <a:rPr lang="en-US" dirty="0">
                <a:solidFill>
                  <a:srgbClr val="B90000"/>
                </a:solidFill>
              </a:rPr>
              <a:t> = </a:t>
            </a:r>
            <a:r>
              <a:rPr lang="en-US" dirty="0" smtClean="0">
                <a:solidFill>
                  <a:srgbClr val="B90000"/>
                </a:solidFill>
              </a:rPr>
              <a:t>4.9 </a:t>
            </a:r>
            <a:r>
              <a:rPr lang="en-US" dirty="0" err="1">
                <a:solidFill>
                  <a:srgbClr val="B90000"/>
                </a:solidFill>
              </a:rPr>
              <a:t>GeV</a:t>
            </a:r>
            <a:r>
              <a:rPr lang="en-US" dirty="0">
                <a:solidFill>
                  <a:srgbClr val="B90000"/>
                </a:solidFill>
              </a:rPr>
              <a:t>/</a:t>
            </a:r>
            <a:r>
              <a:rPr lang="en-US" i="1" dirty="0">
                <a:solidFill>
                  <a:srgbClr val="B90000"/>
                </a:solidFill>
              </a:rPr>
              <a:t>c</a:t>
            </a:r>
          </a:p>
          <a:p>
            <a:pPr marL="1200150" lvl="2" indent="-285750">
              <a:buFont typeface="Arial"/>
              <a:buChar char="•"/>
            </a:pPr>
            <a:r>
              <a:rPr lang="en-US" i="1" dirty="0">
                <a:solidFill>
                  <a:srgbClr val="B90000"/>
                </a:solidFill>
              </a:rPr>
              <a:t>R</a:t>
            </a:r>
            <a:r>
              <a:rPr lang="en-US" dirty="0">
                <a:solidFill>
                  <a:srgbClr val="B90000"/>
                </a:solidFill>
              </a:rPr>
              <a:t> = 0.3 </a:t>
            </a:r>
            <a:r>
              <a:rPr lang="en-US" dirty="0">
                <a:solidFill>
                  <a:srgbClr val="B90000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>
                <a:solidFill>
                  <a:srgbClr val="B90000"/>
                </a:solidFill>
                <a:ea typeface="Wingdings"/>
                <a:cs typeface="Wingdings"/>
                <a:sym typeface="Wingdings"/>
              </a:rPr>
              <a:t> </a:t>
            </a:r>
            <a:r>
              <a:rPr lang="en-US" dirty="0" err="1">
                <a:solidFill>
                  <a:srgbClr val="B90000"/>
                </a:solidFill>
              </a:rPr>
              <a:t>σ</a:t>
            </a:r>
            <a:r>
              <a:rPr lang="en-US" dirty="0">
                <a:solidFill>
                  <a:srgbClr val="B90000"/>
                </a:solidFill>
              </a:rPr>
              <a:t> = </a:t>
            </a:r>
            <a:r>
              <a:rPr lang="en-US" dirty="0" smtClean="0">
                <a:solidFill>
                  <a:srgbClr val="B90000"/>
                </a:solidFill>
              </a:rPr>
              <a:t>8.5 </a:t>
            </a:r>
            <a:r>
              <a:rPr lang="en-US" dirty="0" err="1">
                <a:solidFill>
                  <a:srgbClr val="B90000"/>
                </a:solidFill>
              </a:rPr>
              <a:t>GeV</a:t>
            </a:r>
            <a:r>
              <a:rPr lang="en-US" dirty="0">
                <a:solidFill>
                  <a:srgbClr val="B90000"/>
                </a:solidFill>
              </a:rPr>
              <a:t>/</a:t>
            </a:r>
            <a:r>
              <a:rPr lang="en-US" i="1" dirty="0" smtClean="0">
                <a:solidFill>
                  <a:srgbClr val="B90000"/>
                </a:solidFill>
              </a:rPr>
              <a:t>c</a:t>
            </a:r>
            <a:endParaRPr lang="en-US" b="1" i="1" dirty="0">
              <a:solidFill>
                <a:srgbClr val="B90000"/>
              </a:solidFill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5746219" y="1045234"/>
            <a:ext cx="3002245" cy="25654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56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20" y="1045234"/>
            <a:ext cx="8061200" cy="515074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26678"/>
          </a:xfrm>
        </p:spPr>
        <p:txBody>
          <a:bodyPr anchor="ctr" anchorCtr="0"/>
          <a:lstStyle/>
          <a:p>
            <a:r>
              <a:rPr lang="en-US" dirty="0" smtClean="0"/>
              <a:t>Response matrices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14</a:t>
            </a:fld>
            <a:endParaRPr lang="en-US"/>
          </a:p>
        </p:txBody>
      </p:sp>
      <p:sp>
        <p:nvSpPr>
          <p:cNvPr id="7" name="Segnaposto piè di pa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141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83256"/>
          </a:xfrm>
        </p:spPr>
        <p:txBody>
          <a:bodyPr anchor="ctr" anchorCtr="0"/>
          <a:lstStyle/>
          <a:p>
            <a:r>
              <a:rPr lang="en-US" dirty="0" smtClean="0"/>
              <a:t>Why unfolding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15</a:t>
            </a:fld>
            <a:endParaRPr lang="en-US"/>
          </a:p>
        </p:txBody>
      </p:sp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>
            <a:off x="310982" y="985354"/>
            <a:ext cx="86013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 smtClean="0"/>
              <a:t>Remove </a:t>
            </a:r>
            <a:r>
              <a:rPr lang="en-US" b="1" dirty="0"/>
              <a:t>detector and analysis specific features </a:t>
            </a:r>
            <a:r>
              <a:rPr lang="en-US" dirty="0"/>
              <a:t>from the </a:t>
            </a:r>
            <a:r>
              <a:rPr lang="en-US" dirty="0" smtClean="0"/>
              <a:t>observables to be compared with theory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Another </a:t>
            </a:r>
            <a:r>
              <a:rPr lang="en-US" b="1" dirty="0" smtClean="0"/>
              <a:t>simpler but </a:t>
            </a:r>
            <a:r>
              <a:rPr lang="en-US" b="1" dirty="0"/>
              <a:t>less elegant approach</a:t>
            </a:r>
            <a:r>
              <a:rPr lang="en-US" dirty="0"/>
              <a:t>: use the response matrix to include these distortions in the theoretical predictions  </a:t>
            </a: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rgbClr val="0000B8"/>
                </a:solidFill>
              </a:rPr>
              <a:t>Advantages of unfolding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Comparison between experiments is possible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Final results are more “fundamental” and easier to </a:t>
            </a:r>
            <a:r>
              <a:rPr lang="en-US" dirty="0" smtClean="0"/>
              <a:t>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039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83256"/>
          </a:xfrm>
        </p:spPr>
        <p:txBody>
          <a:bodyPr anchor="ctr" anchorCtr="0"/>
          <a:lstStyle/>
          <a:p>
            <a:r>
              <a:rPr lang="en-US" dirty="0" smtClean="0"/>
              <a:t>Why unfolding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16</a:t>
            </a:fld>
            <a:endParaRPr lang="en-US"/>
          </a:p>
        </p:txBody>
      </p:sp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>
            <a:off x="310982" y="985354"/>
            <a:ext cx="8601389" cy="3200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 smtClean="0"/>
              <a:t>Remove </a:t>
            </a:r>
            <a:r>
              <a:rPr lang="en-US" b="1" dirty="0"/>
              <a:t>detector and analysis specific features </a:t>
            </a:r>
            <a:r>
              <a:rPr lang="en-US" dirty="0"/>
              <a:t>from the </a:t>
            </a:r>
            <a:r>
              <a:rPr lang="en-US" dirty="0" smtClean="0"/>
              <a:t>observables to be compared with theory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Another </a:t>
            </a:r>
            <a:r>
              <a:rPr lang="en-US" b="1" dirty="0" smtClean="0"/>
              <a:t>simpler but </a:t>
            </a:r>
            <a:r>
              <a:rPr lang="en-US" b="1" dirty="0"/>
              <a:t>less elegant approach</a:t>
            </a:r>
            <a:r>
              <a:rPr lang="en-US" dirty="0"/>
              <a:t>: use the response matrix to include these distortions in the theoretical predictions  </a:t>
            </a: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rgbClr val="0000B8"/>
                </a:solidFill>
              </a:rPr>
              <a:t>Advantages of unfolding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Comparison between experiments is possible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Final results are more “fundamental” and easier to read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Different unfolding methods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Χ</a:t>
            </a:r>
            <a:r>
              <a:rPr lang="en-US" b="1" baseline="30000" dirty="0"/>
              <a:t>2</a:t>
            </a:r>
            <a:r>
              <a:rPr lang="en-US" b="1" dirty="0"/>
              <a:t> minimization</a:t>
            </a:r>
          </a:p>
          <a:p>
            <a:pPr marL="742950" lvl="1" indent="-285750">
              <a:buFont typeface="Arial"/>
              <a:buChar char="•"/>
            </a:pPr>
            <a:endParaRPr lang="en-US" sz="4000" dirty="0"/>
          </a:p>
        </p:txBody>
      </p:sp>
      <p:graphicFrame>
        <p:nvGraphicFramePr>
          <p:cNvPr id="10" name="Ogget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100510"/>
              </p:ext>
            </p:extLst>
          </p:nvPr>
        </p:nvGraphicFramePr>
        <p:xfrm>
          <a:off x="1392590" y="3472438"/>
          <a:ext cx="2114550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9" name="Equation" r:id="rId3" imgW="1778000" imgH="520700" progId="Equation.3">
                  <p:embed/>
                </p:oleObj>
              </mc:Choice>
              <mc:Fallback>
                <p:oleObj name="Equation" r:id="rId3" imgW="17780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92590" y="3472438"/>
                        <a:ext cx="2114550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1011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83256"/>
          </a:xfrm>
        </p:spPr>
        <p:txBody>
          <a:bodyPr anchor="ctr" anchorCtr="0"/>
          <a:lstStyle/>
          <a:p>
            <a:r>
              <a:rPr lang="en-US" dirty="0" smtClean="0"/>
              <a:t>Why unfolding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17</a:t>
            </a:fld>
            <a:endParaRPr lang="en-US"/>
          </a:p>
        </p:txBody>
      </p:sp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>
            <a:off x="310982" y="985354"/>
            <a:ext cx="860138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 smtClean="0"/>
              <a:t>Remove </a:t>
            </a:r>
            <a:r>
              <a:rPr lang="en-US" b="1" dirty="0"/>
              <a:t>detector and analysis specific features </a:t>
            </a:r>
            <a:r>
              <a:rPr lang="en-US" dirty="0"/>
              <a:t>from the </a:t>
            </a:r>
            <a:r>
              <a:rPr lang="en-US" dirty="0" smtClean="0"/>
              <a:t>observables to be compared with theory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Another </a:t>
            </a:r>
            <a:r>
              <a:rPr lang="en-US" b="1" dirty="0"/>
              <a:t>simpler but less elegant approach</a:t>
            </a:r>
            <a:r>
              <a:rPr lang="en-US" dirty="0"/>
              <a:t>: use the response matrix to include these distortions in the theoretical predictions  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solidFill>
                  <a:srgbClr val="0000B8"/>
                </a:solidFill>
              </a:rPr>
              <a:t>Advantages </a:t>
            </a:r>
            <a:r>
              <a:rPr lang="en-US" b="1" dirty="0">
                <a:solidFill>
                  <a:srgbClr val="0000B8"/>
                </a:solidFill>
              </a:rPr>
              <a:t>of unfolding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Comparison between experiments is possible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Final results are more “fundamental” and easier to read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Different unfolding methods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Χ</a:t>
            </a:r>
            <a:r>
              <a:rPr lang="en-US" b="1" baseline="30000" dirty="0"/>
              <a:t>2</a:t>
            </a:r>
            <a:r>
              <a:rPr lang="en-US" b="1" dirty="0"/>
              <a:t> minimization</a:t>
            </a:r>
          </a:p>
          <a:p>
            <a:pPr marL="742950" lvl="1" indent="-285750">
              <a:buFont typeface="Arial"/>
              <a:buChar char="•"/>
            </a:pPr>
            <a:endParaRPr lang="en-US" sz="4000" dirty="0"/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Bayesian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/>
              <a:t>Uses the Bayes’ theorem to iteratively update the estimators’ probabilities, starting from a “prior” </a:t>
            </a:r>
            <a:r>
              <a:rPr lang="en-US" dirty="0" smtClean="0"/>
              <a:t>guess</a:t>
            </a:r>
            <a:endParaRPr lang="en-US" dirty="0"/>
          </a:p>
        </p:txBody>
      </p:sp>
      <p:sp>
        <p:nvSpPr>
          <p:cNvPr id="3" name="Rettangolo 2"/>
          <p:cNvSpPr/>
          <p:nvPr/>
        </p:nvSpPr>
        <p:spPr>
          <a:xfrm>
            <a:off x="3326077" y="5017227"/>
            <a:ext cx="2550104" cy="13570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sellaDiTesto 5"/>
          <p:cNvSpPr txBox="1"/>
          <p:nvPr/>
        </p:nvSpPr>
        <p:spPr>
          <a:xfrm>
            <a:off x="3761733" y="5057448"/>
            <a:ext cx="1792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Bayes’ theorem</a:t>
            </a:r>
            <a:endParaRPr lang="en-US" b="1" dirty="0"/>
          </a:p>
        </p:txBody>
      </p:sp>
      <p:graphicFrame>
        <p:nvGraphicFramePr>
          <p:cNvPr id="8" name="Ogget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7606733"/>
              </p:ext>
            </p:extLst>
          </p:nvPr>
        </p:nvGraphicFramePr>
        <p:xfrm>
          <a:off x="3418841" y="5482683"/>
          <a:ext cx="2313818" cy="859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9" name="Equation" r:id="rId3" imgW="1778000" imgH="660400" progId="Equation.3">
                  <p:embed/>
                </p:oleObj>
              </mc:Choice>
              <mc:Fallback>
                <p:oleObj name="Equation" r:id="rId3" imgW="1778000" imgH="66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18841" y="5482683"/>
                        <a:ext cx="2313818" cy="859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gget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571472"/>
              </p:ext>
            </p:extLst>
          </p:nvPr>
        </p:nvGraphicFramePr>
        <p:xfrm>
          <a:off x="1392590" y="3472438"/>
          <a:ext cx="2114550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0" name="Equation" r:id="rId5" imgW="1778000" imgH="520700" progId="Equation.3">
                  <p:embed/>
                </p:oleObj>
              </mc:Choice>
              <mc:Fallback>
                <p:oleObj name="Equation" r:id="rId5" imgW="17780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92590" y="3472438"/>
                        <a:ext cx="2114550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9615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83256"/>
          </a:xfrm>
        </p:spPr>
        <p:txBody>
          <a:bodyPr anchor="ctr" anchorCtr="0"/>
          <a:lstStyle/>
          <a:p>
            <a:r>
              <a:rPr lang="en-US" dirty="0" smtClean="0"/>
              <a:t>Why unfolding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18</a:t>
            </a:fld>
            <a:endParaRPr lang="en-US"/>
          </a:p>
        </p:txBody>
      </p:sp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>
            <a:off x="310982" y="985354"/>
            <a:ext cx="8601389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 smtClean="0"/>
              <a:t>Remove </a:t>
            </a:r>
            <a:r>
              <a:rPr lang="en-US" b="1" dirty="0"/>
              <a:t>detector and analysis specific features </a:t>
            </a:r>
            <a:r>
              <a:rPr lang="en-US" dirty="0"/>
              <a:t>from the </a:t>
            </a:r>
            <a:r>
              <a:rPr lang="en-US" dirty="0" smtClean="0"/>
              <a:t>observables to be compared with theory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Another </a:t>
            </a:r>
            <a:r>
              <a:rPr lang="en-US" b="1" dirty="0"/>
              <a:t>simpler but less elegant approach</a:t>
            </a:r>
            <a:r>
              <a:rPr lang="en-US" dirty="0"/>
              <a:t>: use the response matrix to include these distortions in the theoretical predictions  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solidFill>
                  <a:srgbClr val="0000B8"/>
                </a:solidFill>
              </a:rPr>
              <a:t>Advantages </a:t>
            </a:r>
            <a:r>
              <a:rPr lang="en-US" b="1" dirty="0">
                <a:solidFill>
                  <a:srgbClr val="0000B8"/>
                </a:solidFill>
              </a:rPr>
              <a:t>of unfolding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Comparison between experiments is possible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Final results are more “fundamental” and easier to read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Different unfolding methods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Χ</a:t>
            </a:r>
            <a:r>
              <a:rPr lang="en-US" b="1" baseline="30000" dirty="0"/>
              <a:t>2</a:t>
            </a:r>
            <a:r>
              <a:rPr lang="en-US" b="1" dirty="0"/>
              <a:t> minimization</a:t>
            </a:r>
          </a:p>
          <a:p>
            <a:pPr marL="742950" lvl="1" indent="-285750">
              <a:buFont typeface="Arial"/>
              <a:buChar char="•"/>
            </a:pPr>
            <a:endParaRPr lang="en-US" sz="4000" dirty="0"/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Bayesian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/>
              <a:t>Uses the Bayes’ theorem to iteratively update the estimators’ probabilities, starting from a “prior” guess </a:t>
            </a:r>
            <a:endParaRPr lang="en-US" dirty="0" smtClean="0"/>
          </a:p>
          <a:p>
            <a:pPr marL="1200150" lvl="2" indent="-285750">
              <a:buFont typeface="Arial"/>
              <a:buChar char="•"/>
            </a:pPr>
            <a:r>
              <a:rPr lang="en-US" dirty="0" smtClean="0"/>
              <a:t>Infinite </a:t>
            </a:r>
            <a:r>
              <a:rPr lang="en-US" dirty="0"/>
              <a:t>iterations </a:t>
            </a:r>
            <a:r>
              <a:rPr lang="en-US" dirty="0" smtClean="0"/>
              <a:t>would give </a:t>
            </a:r>
            <a:r>
              <a:rPr lang="en-US" dirty="0"/>
              <a:t>the best mathematical solution, but highly fluctuating, not useful for physics</a:t>
            </a:r>
          </a:p>
        </p:txBody>
      </p:sp>
      <p:graphicFrame>
        <p:nvGraphicFramePr>
          <p:cNvPr id="10" name="Ogget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2711934"/>
              </p:ext>
            </p:extLst>
          </p:nvPr>
        </p:nvGraphicFramePr>
        <p:xfrm>
          <a:off x="1392590" y="3472438"/>
          <a:ext cx="2114550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2" name="Equation" r:id="rId3" imgW="1778000" imgH="520700" progId="Equation.3">
                  <p:embed/>
                </p:oleObj>
              </mc:Choice>
              <mc:Fallback>
                <p:oleObj name="Equation" r:id="rId3" imgW="17780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92590" y="3472438"/>
                        <a:ext cx="2114550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957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83256"/>
          </a:xfrm>
        </p:spPr>
        <p:txBody>
          <a:bodyPr anchor="ctr" anchorCtr="0"/>
          <a:lstStyle/>
          <a:p>
            <a:r>
              <a:rPr lang="en-US" dirty="0" smtClean="0"/>
              <a:t>Why unfolding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dirty="0" smtClean="0"/>
              <a:t>15th </a:t>
            </a:r>
            <a:r>
              <a:rPr lang="it-IT" dirty="0" err="1" smtClean="0"/>
              <a:t>October</a:t>
            </a:r>
            <a:r>
              <a:rPr lang="it-IT" dirty="0" smtClean="0"/>
              <a:t> 2012</a:t>
            </a:r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19</a:t>
            </a:fld>
            <a:endParaRPr lang="en-US"/>
          </a:p>
        </p:txBody>
      </p:sp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>
            <a:off x="310982" y="985354"/>
            <a:ext cx="8601389" cy="5416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 smtClean="0"/>
              <a:t>Remove </a:t>
            </a:r>
            <a:r>
              <a:rPr lang="en-US" b="1" dirty="0"/>
              <a:t>detector and analysis specific features </a:t>
            </a:r>
            <a:r>
              <a:rPr lang="en-US" dirty="0"/>
              <a:t>from the </a:t>
            </a:r>
            <a:r>
              <a:rPr lang="en-US" dirty="0" smtClean="0"/>
              <a:t>observables to be compared with theory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Another </a:t>
            </a:r>
            <a:r>
              <a:rPr lang="en-US" b="1" dirty="0"/>
              <a:t>simpler but less elegant approach</a:t>
            </a:r>
            <a:r>
              <a:rPr lang="en-US" dirty="0"/>
              <a:t>: use the response matrix to include these distortions in the theoretical predictions  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solidFill>
                  <a:srgbClr val="0000B8"/>
                </a:solidFill>
              </a:rPr>
              <a:t>Advantages </a:t>
            </a:r>
            <a:r>
              <a:rPr lang="en-US" b="1" dirty="0">
                <a:solidFill>
                  <a:srgbClr val="0000B8"/>
                </a:solidFill>
              </a:rPr>
              <a:t>of unfolding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Comparison between experiments is possible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Final results are more “fundamental” and easier to read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Different unfolding methods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Χ</a:t>
            </a:r>
            <a:r>
              <a:rPr lang="en-US" b="1" baseline="30000" dirty="0"/>
              <a:t>2</a:t>
            </a:r>
            <a:r>
              <a:rPr lang="en-US" b="1" dirty="0"/>
              <a:t> minimization</a:t>
            </a:r>
          </a:p>
          <a:p>
            <a:pPr marL="742950" lvl="1" indent="-285750">
              <a:buFont typeface="Arial"/>
              <a:buChar char="•"/>
            </a:pPr>
            <a:endParaRPr lang="en-US" sz="4000" dirty="0"/>
          </a:p>
          <a:p>
            <a:pPr marL="742950" lvl="1" indent="-285750">
              <a:buFont typeface="Arial"/>
              <a:buChar char="•"/>
            </a:pPr>
            <a:r>
              <a:rPr lang="en-US" b="1" dirty="0"/>
              <a:t>Bayesian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 smtClean="0"/>
              <a:t>Uses the Bayes’ theorem to iteratively update the estimators’ probabilities, starting from a “prior</a:t>
            </a:r>
            <a:r>
              <a:rPr lang="en-US" dirty="0"/>
              <a:t>” guess (</a:t>
            </a:r>
            <a:r>
              <a:rPr lang="en-US" b="1" dirty="0">
                <a:solidFill>
                  <a:srgbClr val="B90000"/>
                </a:solidFill>
              </a:rPr>
              <a:t>finite </a:t>
            </a:r>
            <a:r>
              <a:rPr lang="en-US" b="1" dirty="0" smtClean="0">
                <a:solidFill>
                  <a:srgbClr val="B90000"/>
                </a:solidFill>
              </a:rPr>
              <a:t># </a:t>
            </a:r>
            <a:r>
              <a:rPr lang="en-US" b="1" dirty="0">
                <a:solidFill>
                  <a:srgbClr val="B90000"/>
                </a:solidFill>
              </a:rPr>
              <a:t>of iterations</a:t>
            </a:r>
            <a:r>
              <a:rPr lang="en-US" dirty="0" smtClean="0"/>
              <a:t>)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/>
              <a:t>Infinite iterations </a:t>
            </a:r>
            <a:r>
              <a:rPr lang="en-US" dirty="0" smtClean="0"/>
              <a:t>would give </a:t>
            </a:r>
            <a:r>
              <a:rPr lang="en-US" dirty="0"/>
              <a:t>the best mathematical solution, but highly fluctuating, not useful for </a:t>
            </a:r>
            <a:r>
              <a:rPr lang="en-US" dirty="0" smtClean="0"/>
              <a:t>physics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 smtClean="0">
                <a:solidFill>
                  <a:srgbClr val="B90000"/>
                </a:solidFill>
              </a:rPr>
              <a:t>Regularization parameter</a:t>
            </a:r>
            <a:r>
              <a:rPr lang="en-US" dirty="0" smtClean="0"/>
              <a:t>: </a:t>
            </a:r>
            <a:r>
              <a:rPr lang="en-US" i="1" dirty="0" smtClean="0"/>
              <a:t>a priori</a:t>
            </a:r>
            <a:r>
              <a:rPr lang="en-US" dirty="0" smtClean="0"/>
              <a:t> knowledge about spectrum shape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Avoids wildly fluctuating </a:t>
            </a:r>
            <a:r>
              <a:rPr lang="en-US" dirty="0" smtClean="0"/>
              <a:t>results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Introduce a bias in the result</a:t>
            </a:r>
          </a:p>
        </p:txBody>
      </p:sp>
      <p:graphicFrame>
        <p:nvGraphicFramePr>
          <p:cNvPr id="12" name="Oggetto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762288"/>
              </p:ext>
            </p:extLst>
          </p:nvPr>
        </p:nvGraphicFramePr>
        <p:xfrm>
          <a:off x="1392590" y="3472438"/>
          <a:ext cx="2114550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3" name="Equation" r:id="rId3" imgW="1778000" imgH="520700" progId="Equation.3">
                  <p:embed/>
                </p:oleObj>
              </mc:Choice>
              <mc:Fallback>
                <p:oleObj name="Equation" r:id="rId3" imgW="17780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92590" y="3472438"/>
                        <a:ext cx="2114550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Immagine 12"/>
          <p:cNvPicPr/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07141" y="3472438"/>
            <a:ext cx="1991264" cy="619125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5000060" y="5782279"/>
            <a:ext cx="4105192" cy="64633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6076B4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G. </a:t>
            </a:r>
            <a:r>
              <a:rPr lang="en-US" sz="1200" dirty="0" err="1" smtClean="0"/>
              <a:t>D’Agostini</a:t>
            </a:r>
            <a:r>
              <a:rPr lang="en-US" sz="1200" dirty="0" smtClean="0"/>
              <a:t>, </a:t>
            </a:r>
            <a:r>
              <a:rPr lang="en-US" sz="1200" dirty="0"/>
              <a:t>Nuclear </a:t>
            </a:r>
            <a:r>
              <a:rPr lang="en-US" sz="1200" dirty="0" smtClean="0"/>
              <a:t>Instr. Meth.,  362 (1995) 487-498</a:t>
            </a:r>
          </a:p>
          <a:p>
            <a:r>
              <a:rPr lang="en-US" sz="1200" dirty="0" smtClean="0"/>
              <a:t>G. Cowan</a:t>
            </a:r>
            <a:r>
              <a:rPr lang="en-US" sz="1200" dirty="0"/>
              <a:t>, A Survey of Unfolding </a:t>
            </a:r>
            <a:r>
              <a:rPr lang="en-US" sz="1200" dirty="0" smtClean="0"/>
              <a:t>Methods in Part. Phys., </a:t>
            </a:r>
            <a:r>
              <a:rPr lang="en-US" sz="1200" dirty="0"/>
              <a:t>Proc. Adv. </a:t>
            </a:r>
            <a:r>
              <a:rPr lang="en-US" sz="1200" dirty="0" smtClean="0"/>
              <a:t>Stat. Tech</a:t>
            </a:r>
            <a:r>
              <a:rPr lang="en-US" sz="1200" dirty="0"/>
              <a:t>. in </a:t>
            </a:r>
            <a:r>
              <a:rPr lang="en-US" sz="1200" dirty="0" smtClean="0"/>
              <a:t>Part. Phys., </a:t>
            </a:r>
            <a:r>
              <a:rPr lang="en-US" sz="1200" dirty="0"/>
              <a:t>Durham (2002</a:t>
            </a:r>
            <a:r>
              <a:rPr lang="en-US" sz="1200" dirty="0" smtClean="0"/>
              <a:t>)</a:t>
            </a:r>
            <a:r>
              <a:rPr lang="en-US" sz="1200" dirty="0"/>
              <a:t> </a:t>
            </a:r>
            <a:r>
              <a:rPr lang="en-US" sz="1200" dirty="0" smtClean="0"/>
              <a:t>(</a:t>
            </a:r>
            <a:r>
              <a:rPr lang="en-US" sz="1200" dirty="0" smtClean="0">
                <a:hlinkClick r:id="rId6"/>
              </a:rPr>
              <a:t>link</a:t>
            </a:r>
            <a:r>
              <a:rPr lang="en-US" sz="1200" dirty="0" smtClean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00368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95777"/>
          </a:xfrm>
        </p:spPr>
        <p:txBody>
          <a:bodyPr anchor="ctr" anchorCtr="0">
            <a:norm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Introduction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Analysis overview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Jet reconstruction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Background estimation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Unfolding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Jet spectra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Conclusions &amp; Outlook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38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530" y="3536032"/>
            <a:ext cx="4445056" cy="2914098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38" y="3504460"/>
            <a:ext cx="4450630" cy="2981182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531" y="697241"/>
            <a:ext cx="4445053" cy="3141101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14" y="779069"/>
            <a:ext cx="4445054" cy="2977447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29373"/>
          </a:xfrm>
        </p:spPr>
        <p:txBody>
          <a:bodyPr anchor="ctr" anchorCtr="0"/>
          <a:lstStyle/>
          <a:p>
            <a:r>
              <a:rPr lang="en-US" sz="4000" dirty="0" smtClean="0"/>
              <a:t>Bayesian unfolding results – R=0.2</a:t>
            </a:r>
            <a:endParaRPr lang="en-US" sz="400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20</a:t>
            </a:fld>
            <a:endParaRPr lang="en-US"/>
          </a:p>
        </p:txBody>
      </p:sp>
      <p:sp>
        <p:nvSpPr>
          <p:cNvPr id="10" name="CasellaDiTesto 9"/>
          <p:cNvSpPr txBox="1"/>
          <p:nvPr/>
        </p:nvSpPr>
        <p:spPr>
          <a:xfrm>
            <a:off x="1106028" y="1797506"/>
            <a:ext cx="2184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Measured </a:t>
            </a:r>
            <a:r>
              <a:rPr lang="en-US" i="1" dirty="0" err="1" smtClean="0"/>
              <a:t>p</a:t>
            </a:r>
            <a:r>
              <a:rPr lang="en-US" baseline="-25000" dirty="0" err="1" smtClean="0"/>
              <a:t>T</a:t>
            </a:r>
            <a:r>
              <a:rPr lang="en-US" dirty="0" smtClean="0"/>
              <a:t> range</a:t>
            </a:r>
            <a:endParaRPr lang="en-US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5580306" y="1712977"/>
            <a:ext cx="208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Unfolded </a:t>
            </a:r>
            <a:r>
              <a:rPr lang="en-US" i="1" dirty="0" err="1" smtClean="0"/>
              <a:t>p</a:t>
            </a:r>
            <a:r>
              <a:rPr lang="en-US" baseline="-25000" dirty="0" err="1" smtClean="0"/>
              <a:t>T</a:t>
            </a:r>
            <a:r>
              <a:rPr lang="en-US" dirty="0" smtClean="0"/>
              <a:t> range</a:t>
            </a:r>
            <a:endParaRPr lang="en-US" dirty="0"/>
          </a:p>
        </p:txBody>
      </p:sp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18" name="CasellaDiTesto 17"/>
          <p:cNvSpPr txBox="1"/>
          <p:nvPr/>
        </p:nvSpPr>
        <p:spPr>
          <a:xfrm>
            <a:off x="1890219" y="4393514"/>
            <a:ext cx="1758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Iteration choice</a:t>
            </a:r>
            <a:endParaRPr lang="en-US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5352853" y="2981074"/>
            <a:ext cx="26422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Residual combinatorial jets</a:t>
            </a:r>
            <a:endParaRPr lang="en-US" sz="1600" dirty="0"/>
          </a:p>
        </p:txBody>
      </p:sp>
      <p:cxnSp>
        <p:nvCxnSpPr>
          <p:cNvPr id="12" name="Connettore 1 11"/>
          <p:cNvCxnSpPr/>
          <p:nvPr/>
        </p:nvCxnSpPr>
        <p:spPr>
          <a:xfrm flipV="1">
            <a:off x="1557867" y="1007533"/>
            <a:ext cx="0" cy="24149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1 19"/>
          <p:cNvCxnSpPr/>
          <p:nvPr/>
        </p:nvCxnSpPr>
        <p:spPr>
          <a:xfrm flipV="1">
            <a:off x="3707940" y="1007533"/>
            <a:ext cx="0" cy="24149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1 20"/>
          <p:cNvCxnSpPr/>
          <p:nvPr/>
        </p:nvCxnSpPr>
        <p:spPr>
          <a:xfrm flipV="1">
            <a:off x="5570133" y="1007533"/>
            <a:ext cx="0" cy="24149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1 21"/>
          <p:cNvCxnSpPr/>
          <p:nvPr/>
        </p:nvCxnSpPr>
        <p:spPr>
          <a:xfrm flipV="1">
            <a:off x="7881079" y="1007533"/>
            <a:ext cx="0" cy="24149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1 22"/>
          <p:cNvCxnSpPr/>
          <p:nvPr/>
        </p:nvCxnSpPr>
        <p:spPr>
          <a:xfrm flipV="1">
            <a:off x="1566334" y="3742267"/>
            <a:ext cx="0" cy="24149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1 23"/>
          <p:cNvCxnSpPr/>
          <p:nvPr/>
        </p:nvCxnSpPr>
        <p:spPr>
          <a:xfrm flipV="1">
            <a:off x="3707940" y="3742267"/>
            <a:ext cx="0" cy="24149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612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9769"/>
            <a:ext cx="4445053" cy="2977446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554768"/>
            <a:ext cx="4445053" cy="297744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29373"/>
          </a:xfrm>
        </p:spPr>
        <p:txBody>
          <a:bodyPr anchor="ctr" anchorCtr="0"/>
          <a:lstStyle/>
          <a:p>
            <a:r>
              <a:rPr lang="en-US" sz="4000" dirty="0" smtClean="0"/>
              <a:t>Bayesian unfolding results – R=0.3</a:t>
            </a:r>
            <a:endParaRPr lang="en-US" sz="400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21</a:t>
            </a:fld>
            <a:endParaRPr lang="en-US"/>
          </a:p>
        </p:txBody>
      </p:sp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>
            <a:off x="898331" y="3363370"/>
            <a:ext cx="202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p</a:t>
            </a:r>
            <a:r>
              <a:rPr lang="en-US" baseline="-25000" dirty="0" err="1" smtClean="0"/>
              <a:t>T,leading</a:t>
            </a:r>
            <a:r>
              <a:rPr lang="en-US" dirty="0" smtClean="0"/>
              <a:t> &gt; 5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i="1" dirty="0" smtClean="0"/>
              <a:t>c</a:t>
            </a:r>
            <a:endParaRPr lang="en-US" i="1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4752595" y="3195942"/>
            <a:ext cx="3696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Unfolding instabilities…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0" name="Ovale 9"/>
          <p:cNvSpPr/>
          <p:nvPr/>
        </p:nvSpPr>
        <p:spPr>
          <a:xfrm>
            <a:off x="1192611" y="1812278"/>
            <a:ext cx="1693652" cy="1099758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e 17"/>
          <p:cNvSpPr/>
          <p:nvPr/>
        </p:nvSpPr>
        <p:spPr>
          <a:xfrm>
            <a:off x="898331" y="4350069"/>
            <a:ext cx="2834758" cy="1099758"/>
          </a:xfrm>
          <a:prstGeom prst="ellipse">
            <a:avLst/>
          </a:prstGeom>
          <a:noFill/>
          <a:ln w="190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Connettore 2 11"/>
          <p:cNvCxnSpPr>
            <a:stCxn id="10" idx="6"/>
          </p:cNvCxnSpPr>
          <p:nvPr/>
        </p:nvCxnSpPr>
        <p:spPr>
          <a:xfrm>
            <a:off x="2886263" y="2362157"/>
            <a:ext cx="2751537" cy="83378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/>
          <p:cNvCxnSpPr>
            <a:stCxn id="18" idx="7"/>
          </p:cNvCxnSpPr>
          <p:nvPr/>
        </p:nvCxnSpPr>
        <p:spPr>
          <a:xfrm flipV="1">
            <a:off x="3317948" y="3657607"/>
            <a:ext cx="2180456" cy="85351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5484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9769"/>
            <a:ext cx="4445053" cy="2977446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554768"/>
            <a:ext cx="4445053" cy="2977446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947" y="669769"/>
            <a:ext cx="4445053" cy="2977446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607" y="3531049"/>
            <a:ext cx="4590393" cy="3074800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29373"/>
          </a:xfrm>
        </p:spPr>
        <p:txBody>
          <a:bodyPr anchor="ctr" anchorCtr="0"/>
          <a:lstStyle/>
          <a:p>
            <a:r>
              <a:rPr lang="en-US" sz="4000" dirty="0" smtClean="0"/>
              <a:t>Bayesian unfolding results – R=0.3</a:t>
            </a:r>
            <a:endParaRPr lang="en-US" sz="400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22</a:t>
            </a:fld>
            <a:endParaRPr lang="en-US"/>
          </a:p>
        </p:txBody>
      </p:sp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14" name="CasellaDiTesto 13"/>
          <p:cNvSpPr txBox="1"/>
          <p:nvPr/>
        </p:nvSpPr>
        <p:spPr>
          <a:xfrm>
            <a:off x="3951533" y="6461902"/>
            <a:ext cx="1601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In progress…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Freccia destra 2"/>
          <p:cNvSpPr/>
          <p:nvPr/>
        </p:nvSpPr>
        <p:spPr>
          <a:xfrm>
            <a:off x="4290165" y="3064060"/>
            <a:ext cx="532551" cy="114408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>
            <a:off x="898331" y="3363370"/>
            <a:ext cx="1987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</a:t>
            </a:r>
            <a:r>
              <a:rPr lang="en-US" baseline="-25000" dirty="0" err="1" smtClean="0"/>
              <a:t>T,leading</a:t>
            </a:r>
            <a:r>
              <a:rPr lang="en-US" dirty="0" smtClean="0"/>
              <a:t> &gt; 5 </a:t>
            </a:r>
            <a:r>
              <a:rPr lang="en-US" dirty="0" err="1" smtClean="0"/>
              <a:t>GeV</a:t>
            </a:r>
            <a:r>
              <a:rPr lang="en-US" dirty="0" smtClean="0"/>
              <a:t>/c</a:t>
            </a:r>
            <a:endParaRPr lang="en-US" dirty="0"/>
          </a:p>
        </p:txBody>
      </p:sp>
      <p:sp>
        <p:nvSpPr>
          <p:cNvPr id="21" name="CasellaDiTesto 20"/>
          <p:cNvSpPr txBox="1"/>
          <p:nvPr/>
        </p:nvSpPr>
        <p:spPr>
          <a:xfrm>
            <a:off x="5369381" y="3363370"/>
            <a:ext cx="2133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p</a:t>
            </a:r>
            <a:r>
              <a:rPr lang="en-US" baseline="-25000" dirty="0" err="1" smtClean="0"/>
              <a:t>T,leading</a:t>
            </a:r>
            <a:r>
              <a:rPr lang="en-US" dirty="0" smtClean="0"/>
              <a:t> &gt; 10 </a:t>
            </a:r>
            <a:r>
              <a:rPr lang="en-US" dirty="0" err="1" smtClean="0"/>
              <a:t>GeV</a:t>
            </a:r>
            <a:r>
              <a:rPr lang="en-US" dirty="0" smtClean="0"/>
              <a:t>/</a:t>
            </a:r>
            <a:r>
              <a:rPr lang="en-US" i="1" dirty="0" smtClean="0"/>
              <a:t>c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249283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65" y="1133707"/>
            <a:ext cx="6591940" cy="522264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 smtClean="0"/>
              <a:t>Unfolded biased spectra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23</a:t>
            </a:fld>
            <a:endParaRPr lang="en-US"/>
          </a:p>
        </p:txBody>
      </p:sp>
      <p:sp>
        <p:nvSpPr>
          <p:cNvPr id="6" name="Segnaposto contenuto 5"/>
          <p:cNvSpPr>
            <a:spLocks noGrp="1"/>
          </p:cNvSpPr>
          <p:nvPr>
            <p:ph idx="1"/>
          </p:nvPr>
        </p:nvSpPr>
        <p:spPr>
          <a:xfrm>
            <a:off x="6077244" y="1455382"/>
            <a:ext cx="2902426" cy="4326226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rgbClr val="000000"/>
                </a:solidFill>
              </a:rPr>
              <a:t>Fully corrected </a:t>
            </a:r>
            <a:r>
              <a:rPr lang="en-US" sz="2000" i="1" dirty="0" err="1" smtClean="0">
                <a:solidFill>
                  <a:srgbClr val="000000"/>
                </a:solidFill>
              </a:rPr>
              <a:t>p</a:t>
            </a:r>
            <a:r>
              <a:rPr lang="en-US" sz="2000" baseline="-25000" dirty="0" err="1" smtClean="0">
                <a:solidFill>
                  <a:srgbClr val="000000"/>
                </a:solidFill>
              </a:rPr>
              <a:t>T</a:t>
            </a:r>
            <a:r>
              <a:rPr lang="en-US" sz="2000" dirty="0" smtClean="0">
                <a:solidFill>
                  <a:srgbClr val="000000"/>
                </a:solidFill>
              </a:rPr>
              <a:t> jet spectra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R=0.2</a:t>
            </a:r>
          </a:p>
          <a:p>
            <a:pPr lvl="1"/>
            <a:r>
              <a:rPr lang="en-US" i="1" dirty="0" err="1" smtClean="0">
                <a:solidFill>
                  <a:srgbClr val="000000"/>
                </a:solidFill>
              </a:rPr>
              <a:t>p</a:t>
            </a:r>
            <a:r>
              <a:rPr lang="en-US" baseline="-25000" dirty="0" err="1" smtClean="0">
                <a:solidFill>
                  <a:srgbClr val="000000"/>
                </a:solidFill>
              </a:rPr>
              <a:t>T,const</a:t>
            </a:r>
            <a:r>
              <a:rPr lang="en-US" dirty="0" smtClean="0">
                <a:solidFill>
                  <a:srgbClr val="000000"/>
                </a:solidFill>
              </a:rPr>
              <a:t> &gt; 0.15 </a:t>
            </a:r>
            <a:r>
              <a:rPr lang="en-US" dirty="0" err="1" smtClean="0">
                <a:solidFill>
                  <a:srgbClr val="000000"/>
                </a:solidFill>
              </a:rPr>
              <a:t>GeV</a:t>
            </a:r>
            <a:r>
              <a:rPr lang="en-US" dirty="0" smtClean="0">
                <a:solidFill>
                  <a:srgbClr val="000000"/>
                </a:solidFill>
              </a:rPr>
              <a:t>/</a:t>
            </a:r>
            <a:r>
              <a:rPr lang="en-US" i="1" dirty="0" smtClean="0">
                <a:solidFill>
                  <a:srgbClr val="000000"/>
                </a:solidFill>
              </a:rPr>
              <a:t>c</a:t>
            </a:r>
          </a:p>
          <a:p>
            <a:r>
              <a:rPr lang="en-US" sz="2000" dirty="0" smtClean="0">
                <a:solidFill>
                  <a:srgbClr val="000000"/>
                </a:solidFill>
              </a:rPr>
              <a:t>Two different leading hadron triggers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trigger only on charged tracks to avoid difficulties in the theoretical predictions</a:t>
            </a:r>
          </a:p>
          <a:p>
            <a:pPr lvl="1"/>
            <a:r>
              <a:rPr lang="en-US" b="1" i="1" dirty="0" err="1" smtClean="0">
                <a:solidFill>
                  <a:srgbClr val="FF0000"/>
                </a:solidFill>
              </a:rPr>
              <a:t>p</a:t>
            </a:r>
            <a:r>
              <a:rPr lang="en-US" b="1" baseline="-25000" dirty="0" err="1" smtClean="0">
                <a:solidFill>
                  <a:srgbClr val="FF0000"/>
                </a:solidFill>
              </a:rPr>
              <a:t>T,track</a:t>
            </a:r>
            <a:r>
              <a:rPr lang="en-US" b="1" dirty="0" smtClean="0">
                <a:solidFill>
                  <a:srgbClr val="FF0000"/>
                </a:solidFill>
              </a:rPr>
              <a:t> &gt; 5 </a:t>
            </a:r>
            <a:r>
              <a:rPr lang="en-US" b="1" dirty="0" err="1" smtClean="0">
                <a:solidFill>
                  <a:srgbClr val="FF0000"/>
                </a:solidFill>
              </a:rPr>
              <a:t>GeV</a:t>
            </a:r>
            <a:r>
              <a:rPr lang="en-US" b="1" dirty="0" smtClean="0">
                <a:solidFill>
                  <a:srgbClr val="FF0000"/>
                </a:solidFill>
              </a:rPr>
              <a:t>/</a:t>
            </a:r>
            <a:r>
              <a:rPr lang="en-US" b="1" i="1" dirty="0" smtClean="0">
                <a:solidFill>
                  <a:srgbClr val="FF0000"/>
                </a:solidFill>
              </a:rPr>
              <a:t>c</a:t>
            </a:r>
          </a:p>
          <a:p>
            <a:pPr lvl="1"/>
            <a:r>
              <a:rPr lang="en-US" b="1" i="1" dirty="0" err="1">
                <a:solidFill>
                  <a:srgbClr val="0000FF"/>
                </a:solidFill>
              </a:rPr>
              <a:t>p</a:t>
            </a:r>
            <a:r>
              <a:rPr lang="en-US" b="1" baseline="-25000" dirty="0" err="1">
                <a:solidFill>
                  <a:srgbClr val="0000FF"/>
                </a:solidFill>
              </a:rPr>
              <a:t>T,track</a:t>
            </a:r>
            <a:r>
              <a:rPr lang="en-US" b="1" dirty="0">
                <a:solidFill>
                  <a:srgbClr val="0000FF"/>
                </a:solidFill>
              </a:rPr>
              <a:t> &gt; </a:t>
            </a:r>
            <a:r>
              <a:rPr lang="en-US" b="1" dirty="0" smtClean="0">
                <a:solidFill>
                  <a:srgbClr val="0000FF"/>
                </a:solidFill>
              </a:rPr>
              <a:t>10 </a:t>
            </a:r>
            <a:r>
              <a:rPr lang="en-US" b="1" dirty="0" err="1" smtClean="0">
                <a:solidFill>
                  <a:srgbClr val="0000FF"/>
                </a:solidFill>
              </a:rPr>
              <a:t>GeV</a:t>
            </a:r>
            <a:r>
              <a:rPr lang="en-US" b="1" dirty="0" smtClean="0">
                <a:solidFill>
                  <a:srgbClr val="0000FF"/>
                </a:solidFill>
              </a:rPr>
              <a:t>/</a:t>
            </a:r>
            <a:r>
              <a:rPr lang="en-US" b="1" i="1" dirty="0" smtClean="0">
                <a:solidFill>
                  <a:srgbClr val="0000FF"/>
                </a:solidFill>
              </a:rPr>
              <a:t>c</a:t>
            </a:r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555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882" y="1341679"/>
            <a:ext cx="6524949" cy="5169567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sz="4800" dirty="0" smtClean="0"/>
              <a:t>Effect of the leading hadron requirement</a:t>
            </a:r>
            <a:endParaRPr lang="en-US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09261" y="1801564"/>
            <a:ext cx="3033409" cy="415114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Statistics and systematics </a:t>
            </a:r>
          </a:p>
          <a:p>
            <a:pPr lvl="1"/>
            <a:r>
              <a:rPr lang="en-US" sz="1800" dirty="0" smtClean="0">
                <a:solidFill>
                  <a:srgbClr val="000000"/>
                </a:solidFill>
              </a:rPr>
              <a:t>Take into account correlated uncertainties</a:t>
            </a:r>
          </a:p>
          <a:p>
            <a:r>
              <a:rPr lang="en-US" dirty="0">
                <a:solidFill>
                  <a:srgbClr val="000000"/>
                </a:solidFill>
              </a:rPr>
              <a:t>Agreement with PYTHIA is consistent with vacuum-like fragmentation of the jet core</a:t>
            </a:r>
          </a:p>
          <a:p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24</a:t>
            </a:fld>
            <a:endParaRPr lang="en-US"/>
          </a:p>
        </p:txBody>
      </p:sp>
      <p:sp>
        <p:nvSpPr>
          <p:cNvPr id="9" name="Segnaposto piè di pagina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6181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 smtClean="0"/>
              <a:t>Conclusions &amp; Outlook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 smtClean="0">
                <a:solidFill>
                  <a:srgbClr val="000000"/>
                </a:solidFill>
              </a:rPr>
              <a:t>Background</a:t>
            </a:r>
            <a:r>
              <a:rPr lang="en-US" dirty="0" smtClean="0">
                <a:solidFill>
                  <a:srgbClr val="000000"/>
                </a:solidFill>
              </a:rPr>
              <a:t> in </a:t>
            </a:r>
            <a:r>
              <a:rPr lang="en-US" dirty="0" err="1" smtClean="0">
                <a:solidFill>
                  <a:srgbClr val="000000"/>
                </a:solidFill>
              </a:rPr>
              <a:t>Pb-Pb</a:t>
            </a:r>
            <a:r>
              <a:rPr lang="en-US" dirty="0" smtClean="0">
                <a:solidFill>
                  <a:srgbClr val="000000"/>
                </a:solidFill>
              </a:rPr>
              <a:t> central collisions has been studied in order to be able to extract a “clean” signal</a:t>
            </a:r>
          </a:p>
          <a:p>
            <a:r>
              <a:rPr lang="en-US" b="1" dirty="0" smtClean="0">
                <a:solidFill>
                  <a:srgbClr val="000000"/>
                </a:solidFill>
              </a:rPr>
              <a:t>Bayesian unfolding </a:t>
            </a:r>
            <a:r>
              <a:rPr lang="en-US" dirty="0" smtClean="0">
                <a:solidFill>
                  <a:srgbClr val="000000"/>
                </a:solidFill>
              </a:rPr>
              <a:t>used to correct spectra for </a:t>
            </a:r>
            <a:r>
              <a:rPr lang="en-US" b="1" dirty="0" smtClean="0">
                <a:solidFill>
                  <a:srgbClr val="000000"/>
                </a:solidFill>
              </a:rPr>
              <a:t>background fluctuations </a:t>
            </a:r>
            <a:r>
              <a:rPr lang="en-US" dirty="0" smtClean="0">
                <a:solidFill>
                  <a:srgbClr val="000000"/>
                </a:solidFill>
              </a:rPr>
              <a:t>and </a:t>
            </a:r>
            <a:r>
              <a:rPr lang="en-US" b="1" dirty="0" smtClean="0">
                <a:solidFill>
                  <a:srgbClr val="000000"/>
                </a:solidFill>
              </a:rPr>
              <a:t>detector-induced effects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Studies are ongoing to unfold the </a:t>
            </a:r>
            <a:r>
              <a:rPr lang="en-US" sz="2000" b="1" dirty="0" smtClean="0">
                <a:solidFill>
                  <a:srgbClr val="000000"/>
                </a:solidFill>
              </a:rPr>
              <a:t>R=0.3 spectra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Effect of the </a:t>
            </a:r>
            <a:r>
              <a:rPr lang="en-US" b="1" dirty="0" smtClean="0">
                <a:solidFill>
                  <a:srgbClr val="000000"/>
                </a:solidFill>
              </a:rPr>
              <a:t>leading hadron requirement </a:t>
            </a:r>
            <a:r>
              <a:rPr lang="en-US" dirty="0" smtClean="0">
                <a:solidFill>
                  <a:srgbClr val="000000"/>
                </a:solidFill>
              </a:rPr>
              <a:t>studied for two different thresholds, 5 </a:t>
            </a:r>
            <a:r>
              <a:rPr lang="en-US" dirty="0" err="1" smtClean="0">
                <a:solidFill>
                  <a:srgbClr val="000000"/>
                </a:solidFill>
              </a:rPr>
              <a:t>GeV</a:t>
            </a:r>
            <a:r>
              <a:rPr lang="en-US" dirty="0" smtClean="0">
                <a:solidFill>
                  <a:srgbClr val="000000"/>
                </a:solidFill>
              </a:rPr>
              <a:t>/</a:t>
            </a:r>
            <a:r>
              <a:rPr lang="en-US" i="1" dirty="0" smtClean="0">
                <a:solidFill>
                  <a:srgbClr val="000000"/>
                </a:solidFill>
              </a:rPr>
              <a:t>c</a:t>
            </a:r>
            <a:r>
              <a:rPr lang="en-US" dirty="0" smtClean="0">
                <a:solidFill>
                  <a:srgbClr val="000000"/>
                </a:solidFill>
              </a:rPr>
              <a:t> and 10 </a:t>
            </a:r>
            <a:r>
              <a:rPr lang="en-US" dirty="0" err="1" smtClean="0">
                <a:solidFill>
                  <a:srgbClr val="000000"/>
                </a:solidFill>
              </a:rPr>
              <a:t>GeV</a:t>
            </a:r>
            <a:r>
              <a:rPr lang="en-US" dirty="0" smtClean="0">
                <a:solidFill>
                  <a:srgbClr val="000000"/>
                </a:solidFill>
              </a:rPr>
              <a:t>/</a:t>
            </a:r>
            <a:r>
              <a:rPr lang="en-US" i="1" dirty="0" smtClean="0">
                <a:solidFill>
                  <a:srgbClr val="000000"/>
                </a:solidFill>
              </a:rPr>
              <a:t>c</a:t>
            </a:r>
          </a:p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Agreement with PYTHIA is </a:t>
            </a:r>
            <a:r>
              <a:rPr lang="en-US" sz="2000" b="1" dirty="0" smtClean="0">
                <a:solidFill>
                  <a:srgbClr val="000000"/>
                </a:solidFill>
              </a:rPr>
              <a:t>consistent with vacuum-like fragmentation</a:t>
            </a:r>
            <a:r>
              <a:rPr lang="en-US" sz="2000" dirty="0" smtClean="0">
                <a:solidFill>
                  <a:srgbClr val="000000"/>
                </a:solidFill>
              </a:rPr>
              <a:t> of the jet core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25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4004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123985"/>
            <a:ext cx="8229600" cy="1600200"/>
          </a:xfrm>
        </p:spPr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26</a:t>
            </a:fld>
            <a:endParaRPr lang="en-US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994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 smtClean="0"/>
              <a:t>Systematic </a:t>
            </a:r>
            <a:r>
              <a:rPr lang="en-US" dirty="0"/>
              <a:t>uncertainties</a:t>
            </a:r>
          </a:p>
        </p:txBody>
      </p:sp>
      <p:graphicFrame>
        <p:nvGraphicFramePr>
          <p:cNvPr id="7" name="Segnaposto contenut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6794037"/>
              </p:ext>
            </p:extLst>
          </p:nvPr>
        </p:nvGraphicFramePr>
        <p:xfrm>
          <a:off x="211657" y="1600200"/>
          <a:ext cx="4312858" cy="3587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2892"/>
                <a:gridCol w="1309966"/>
              </a:tblGrid>
              <a:tr h="3200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Uncertainty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% on jet spectrum</a:t>
                      </a:r>
                      <a:endParaRPr lang="en-US" sz="1600" dirty="0"/>
                    </a:p>
                  </a:txBody>
                  <a:tcPr anchor="ctr"/>
                </a:tc>
              </a:tr>
              <a:tr h="21801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EMCal</a:t>
                      </a:r>
                      <a:r>
                        <a:rPr lang="en-US" sz="1600" baseline="0" dirty="0" smtClean="0"/>
                        <a:t> (resolution, energy scale, </a:t>
                      </a:r>
                      <a:r>
                        <a:rPr lang="en-US" sz="1600" baseline="0" dirty="0" err="1" smtClean="0"/>
                        <a:t>clusterizer</a:t>
                      </a:r>
                      <a:r>
                        <a:rPr lang="en-US" sz="1600" baseline="0" dirty="0" smtClean="0"/>
                        <a:t>, non-linearity)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5.3</a:t>
                      </a:r>
                      <a:endParaRPr lang="en-US" sz="1600" dirty="0"/>
                    </a:p>
                  </a:txBody>
                  <a:tcPr/>
                </a:tc>
              </a:tr>
              <a:tr h="34050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Tracking Efficiency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10</a:t>
                      </a:r>
                      <a:endParaRPr lang="en-US" sz="1600" dirty="0"/>
                    </a:p>
                  </a:txBody>
                  <a:tcPr/>
                </a:tc>
              </a:tr>
              <a:tr h="25274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Hadronic</a:t>
                      </a:r>
                      <a:r>
                        <a:rPr lang="en-US" sz="1600" baseline="0" dirty="0" smtClean="0"/>
                        <a:t> Correction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10</a:t>
                      </a:r>
                      <a:endParaRPr lang="en-US" sz="1600" dirty="0"/>
                    </a:p>
                  </a:txBody>
                  <a:tcPr/>
                </a:tc>
              </a:tr>
              <a:tr h="28367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Scale Factor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2</a:t>
                      </a:r>
                      <a:endParaRPr lang="en-US" sz="1600" dirty="0"/>
                    </a:p>
                  </a:txBody>
                  <a:tcPr/>
                </a:tc>
              </a:tr>
              <a:tr h="340504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δp</a:t>
                      </a:r>
                      <a:r>
                        <a:rPr lang="en-US" sz="1600" baseline="-25000" dirty="0" err="1" smtClean="0"/>
                        <a:t>T</a:t>
                      </a:r>
                      <a:r>
                        <a:rPr lang="en-US" sz="1600" baseline="-25000" dirty="0" smtClean="0"/>
                        <a:t> </a:t>
                      </a:r>
                      <a:r>
                        <a:rPr lang="en-US" sz="1600" baseline="0" dirty="0" smtClean="0"/>
                        <a:t> RC vs. Embedding</a:t>
                      </a:r>
                      <a:endParaRPr lang="en-US" sz="16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5</a:t>
                      </a:r>
                      <a:endParaRPr lang="en-US" sz="1600" dirty="0"/>
                    </a:p>
                  </a:txBody>
                  <a:tcPr/>
                </a:tc>
              </a:tr>
              <a:tr h="34050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Unfolding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14</a:t>
                      </a:r>
                      <a:endParaRPr lang="en-US" sz="1600" dirty="0"/>
                    </a:p>
                  </a:txBody>
                  <a:tcPr/>
                </a:tc>
              </a:tr>
              <a:tr h="34050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Flow</a:t>
                      </a:r>
                      <a:r>
                        <a:rPr lang="en-US" sz="1600" baseline="0" dirty="0" smtClean="0"/>
                        <a:t> bias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&lt; 1%</a:t>
                      </a:r>
                      <a:endParaRPr lang="en-US" sz="1600" dirty="0"/>
                    </a:p>
                  </a:txBody>
                  <a:tcPr/>
                </a:tc>
              </a:tr>
              <a:tr h="340504"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Total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b="1" dirty="0" smtClean="0"/>
                        <a:t>19</a:t>
                      </a:r>
                      <a:endParaRPr lang="en-US" sz="2000" b="1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Segnaposto contenut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1235738"/>
              </p:ext>
            </p:extLst>
          </p:nvPr>
        </p:nvGraphicFramePr>
        <p:xfrm>
          <a:off x="4835556" y="1600200"/>
          <a:ext cx="3937213" cy="2357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69"/>
                <a:gridCol w="1186044"/>
              </a:tblGrid>
              <a:tr h="64008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Unfolding uncertainty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% on jet spectrum</a:t>
                      </a:r>
                      <a:endParaRPr lang="en-US" sz="1600" dirty="0"/>
                    </a:p>
                  </a:txBody>
                  <a:tcPr anchor="ctr"/>
                </a:tc>
              </a:tr>
              <a:tr h="14530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Iteration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5</a:t>
                      </a:r>
                      <a:endParaRPr lang="en-US" sz="1600" dirty="0"/>
                    </a:p>
                  </a:txBody>
                  <a:tcPr/>
                </a:tc>
              </a:tr>
              <a:tr h="34050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Measured </a:t>
                      </a:r>
                      <a:r>
                        <a:rPr lang="en-US" sz="1600" dirty="0" err="1" smtClean="0"/>
                        <a:t>p</a:t>
                      </a:r>
                      <a:r>
                        <a:rPr lang="en-US" sz="1600" baseline="-25000" dirty="0" err="1" smtClean="0"/>
                        <a:t>T</a:t>
                      </a:r>
                      <a:r>
                        <a:rPr lang="en-US" sz="1600" baseline="0" dirty="0" smtClean="0"/>
                        <a:t> range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9</a:t>
                      </a:r>
                      <a:endParaRPr lang="en-US" sz="1600" dirty="0"/>
                    </a:p>
                  </a:txBody>
                  <a:tcPr/>
                </a:tc>
              </a:tr>
              <a:tr h="34050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Unfolded </a:t>
                      </a:r>
                      <a:r>
                        <a:rPr lang="en-US" sz="1600" dirty="0" err="1" smtClean="0"/>
                        <a:t>p</a:t>
                      </a:r>
                      <a:r>
                        <a:rPr lang="en-US" sz="1600" baseline="-25000" dirty="0" err="1" smtClean="0"/>
                        <a:t>T</a:t>
                      </a:r>
                      <a:r>
                        <a:rPr lang="en-US" sz="1600" dirty="0" smtClean="0"/>
                        <a:t> range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5</a:t>
                      </a:r>
                      <a:endParaRPr lang="en-US" sz="1600" dirty="0"/>
                    </a:p>
                  </a:txBody>
                  <a:tcPr/>
                </a:tc>
              </a:tr>
              <a:tr h="283674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Prior choice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 smtClean="0"/>
                        <a:t>10</a:t>
                      </a:r>
                      <a:endParaRPr lang="en-US" sz="1600" dirty="0"/>
                    </a:p>
                  </a:txBody>
                  <a:tcPr/>
                </a:tc>
              </a:tr>
              <a:tr h="340504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Total</a:t>
                      </a:r>
                      <a:r>
                        <a:rPr lang="en-US" sz="1800" b="1" baseline="0" dirty="0" smtClean="0"/>
                        <a:t> unfolding</a:t>
                      </a:r>
                      <a:endParaRPr lang="en-US" sz="1800" b="1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14</a:t>
                      </a:r>
                      <a:endParaRPr lang="en-US" sz="1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CasellaDiTesto 9"/>
          <p:cNvSpPr txBox="1"/>
          <p:nvPr/>
        </p:nvSpPr>
        <p:spPr>
          <a:xfrm>
            <a:off x="4835556" y="4172583"/>
            <a:ext cx="4189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Some of the uncertainties are asymmetric and </a:t>
            </a:r>
            <a:r>
              <a:rPr lang="en-US" sz="1600" dirty="0" err="1" smtClean="0"/>
              <a:t>p</a:t>
            </a:r>
            <a:r>
              <a:rPr lang="en-US" sz="1600" baseline="-25000" dirty="0" err="1" smtClean="0"/>
              <a:t>T</a:t>
            </a:r>
            <a:r>
              <a:rPr lang="en-US" sz="1600" dirty="0" smtClean="0"/>
              <a:t> dependent.</a:t>
            </a:r>
          </a:p>
          <a:p>
            <a:r>
              <a:rPr lang="en-US" sz="1600" dirty="0" smtClean="0"/>
              <a:t>Here only the maximum value is shown.</a:t>
            </a:r>
            <a:endParaRPr lang="en-US" sz="1600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A3461-34BA-DF4A-9B5D-0A753331B8A3}" type="slidenum">
              <a:rPr lang="en-US" smtClean="0"/>
              <a:t>27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6" name="CasellaDiTesto 5"/>
          <p:cNvSpPr txBox="1"/>
          <p:nvPr/>
        </p:nvSpPr>
        <p:spPr>
          <a:xfrm>
            <a:off x="457200" y="5334001"/>
            <a:ext cx="6110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Systematic uncertainties for 10 </a:t>
            </a:r>
            <a:r>
              <a:rPr lang="en-US" dirty="0" err="1" smtClean="0"/>
              <a:t>GeV</a:t>
            </a:r>
            <a:r>
              <a:rPr lang="en-US" dirty="0" smtClean="0"/>
              <a:t>/c bias are very similar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8401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 smtClean="0"/>
              <a:t>Charged </a:t>
            </a:r>
            <a:r>
              <a:rPr lang="en-US" dirty="0" err="1" smtClean="0"/>
              <a:t>δp</a:t>
            </a:r>
            <a:r>
              <a:rPr lang="en-US" baseline="-25000" dirty="0" err="1" smtClean="0"/>
              <a:t>T</a:t>
            </a:r>
            <a:endParaRPr lang="en-US" baseline="-2500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28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pic>
        <p:nvPicPr>
          <p:cNvPr id="9" name="Immagine 8" descr="___DeltaPtChargedV2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05" t="5519" r="14000" b="3310"/>
          <a:stretch/>
        </p:blipFill>
        <p:spPr>
          <a:xfrm>
            <a:off x="1846136" y="1397000"/>
            <a:ext cx="5718827" cy="481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216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65294" y="329488"/>
            <a:ext cx="5068910" cy="6561809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 smtClean="0"/>
              <a:t>Jet area distribution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29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013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sz="4800" dirty="0" smtClean="0"/>
              <a:t>Jets in heavy-ion collisions</a:t>
            </a:r>
            <a:endParaRPr lang="en-US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96426" y="1423055"/>
            <a:ext cx="6642404" cy="5206280"/>
          </a:xfrm>
        </p:spPr>
        <p:txBody>
          <a:bodyPr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Jet: </a:t>
            </a:r>
            <a:r>
              <a:rPr lang="en-US" b="1" dirty="0">
                <a:solidFill>
                  <a:schemeClr val="tx1"/>
                </a:solidFill>
              </a:rPr>
              <a:t>collimated spray of hadrons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QCD branching of a high </a:t>
            </a:r>
            <a:r>
              <a:rPr lang="en-US" i="1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parton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Subsequent </a:t>
            </a:r>
            <a:r>
              <a:rPr lang="en-US" dirty="0" err="1">
                <a:solidFill>
                  <a:schemeClr val="tx1"/>
                </a:solidFill>
              </a:rPr>
              <a:t>hadronization</a:t>
            </a:r>
            <a:r>
              <a:rPr lang="en-US" dirty="0">
                <a:solidFill>
                  <a:schemeClr val="tx1"/>
                </a:solidFill>
              </a:rPr>
              <a:t> of fragments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Experimentally grouped according to given procedure, </a:t>
            </a:r>
            <a:r>
              <a:rPr lang="en-US" i="1" dirty="0">
                <a:solidFill>
                  <a:schemeClr val="tx1"/>
                </a:solidFill>
              </a:rPr>
              <a:t>jet algorithm</a:t>
            </a:r>
          </a:p>
          <a:p>
            <a:r>
              <a:rPr lang="en-US" dirty="0">
                <a:solidFill>
                  <a:schemeClr val="tx1"/>
                </a:solidFill>
              </a:rPr>
              <a:t>Jets can be used to </a:t>
            </a:r>
            <a:r>
              <a:rPr lang="en-US" b="1" dirty="0">
                <a:solidFill>
                  <a:schemeClr val="tx1"/>
                </a:solidFill>
              </a:rPr>
              <a:t>probe the </a:t>
            </a:r>
            <a:r>
              <a:rPr lang="en-US" b="1" dirty="0" smtClean="0">
                <a:solidFill>
                  <a:schemeClr val="tx1"/>
                </a:solidFill>
              </a:rPr>
              <a:t>hot         QCD </a:t>
            </a:r>
            <a:r>
              <a:rPr lang="en-US" b="1" dirty="0">
                <a:solidFill>
                  <a:schemeClr val="tx1"/>
                </a:solidFill>
              </a:rPr>
              <a:t>medium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Observable properties modified by the medium</a:t>
            </a:r>
          </a:p>
          <a:p>
            <a:pPr lvl="2"/>
            <a:r>
              <a:rPr lang="en-US" i="1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T</a:t>
            </a:r>
            <a:r>
              <a:rPr lang="en-US" dirty="0">
                <a:solidFill>
                  <a:schemeClr val="tx1"/>
                </a:solidFill>
              </a:rPr>
              <a:t> distribution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…and many </a:t>
            </a:r>
            <a:r>
              <a:rPr lang="en-US" dirty="0" smtClean="0">
                <a:solidFill>
                  <a:schemeClr val="tx1"/>
                </a:solidFill>
              </a:rPr>
              <a:t>more</a:t>
            </a:r>
          </a:p>
        </p:txBody>
      </p:sp>
      <p:pic>
        <p:nvPicPr>
          <p:cNvPr id="9" name="Immagine 8" descr="quenching.pdf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401" y="973848"/>
            <a:ext cx="4413235" cy="4588209"/>
          </a:xfrm>
          <a:prstGeom prst="rect">
            <a:avLst/>
          </a:prstGeom>
        </p:spPr>
      </p:pic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A3461-34BA-DF4A-9B5D-0A753331B8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61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nclusiveComparePrior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9344" y="1183208"/>
            <a:ext cx="2778885" cy="4103198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83256"/>
          </a:xfrm>
        </p:spPr>
        <p:txBody>
          <a:bodyPr anchor="ctr" anchorCtr="0"/>
          <a:lstStyle/>
          <a:p>
            <a:r>
              <a:rPr lang="en-US" dirty="0" smtClean="0"/>
              <a:t>Unfolding prior choice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30</a:t>
            </a:fld>
            <a:endParaRPr lang="en-US"/>
          </a:p>
        </p:txBody>
      </p:sp>
      <p:pic>
        <p:nvPicPr>
          <p:cNvPr id="13" name="Immagine 12" descr="InclusiveComparePriorsRatio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20610" y="1158059"/>
            <a:ext cx="2799194" cy="4133185"/>
          </a:xfrm>
          <a:prstGeom prst="rect">
            <a:avLst/>
          </a:prstGeom>
        </p:spPr>
      </p:pic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8065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TwoStepsUnfoldRati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965" y="3611467"/>
            <a:ext cx="4226672" cy="2862508"/>
          </a:xfrm>
          <a:prstGeom prst="rect">
            <a:avLst/>
          </a:prstGeom>
        </p:spPr>
      </p:pic>
      <p:pic>
        <p:nvPicPr>
          <p:cNvPr id="10" name="Immagine 9" descr="TwoStepsUnfol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01472" y="2905484"/>
            <a:ext cx="2881811" cy="4255173"/>
          </a:xfrm>
          <a:prstGeom prst="rect">
            <a:avLst/>
          </a:prstGeom>
        </p:spPr>
      </p:pic>
      <p:pic>
        <p:nvPicPr>
          <p:cNvPr id="6" name="Immagine 5" descr="InclusiveSpectra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01476" y="238253"/>
            <a:ext cx="2881808" cy="4255170"/>
          </a:xfrm>
          <a:prstGeom prst="rect">
            <a:avLst/>
          </a:prstGeom>
        </p:spPr>
      </p:pic>
      <p:pic>
        <p:nvPicPr>
          <p:cNvPr id="8" name="Immagine 7" descr="InclusiveSpectraRatios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24729" y="234837"/>
            <a:ext cx="2884569" cy="4259247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70101"/>
          </a:xfrm>
        </p:spPr>
        <p:txBody>
          <a:bodyPr anchor="ctr" anchorCtr="0"/>
          <a:lstStyle/>
          <a:p>
            <a:r>
              <a:rPr lang="en-US" dirty="0" smtClean="0"/>
              <a:t>Refold, 2-step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31</a:t>
            </a:fld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>
            <a:off x="2583496" y="2149402"/>
            <a:ext cx="1496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Refold check</a:t>
            </a:r>
            <a:endParaRPr lang="en-US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933532" y="5591036"/>
            <a:ext cx="1815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2-step vs. 1-step</a:t>
            </a:r>
            <a:endParaRPr lang="en-US" dirty="0"/>
          </a:p>
        </p:txBody>
      </p:sp>
      <p:sp>
        <p:nvSpPr>
          <p:cNvPr id="13" name="Segnaposto piè di pagina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7729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CovarianceMatrix_1_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29576" y="2882617"/>
            <a:ext cx="2872710" cy="4241736"/>
          </a:xfrm>
          <a:prstGeom prst="rect">
            <a:avLst/>
          </a:prstGeom>
        </p:spPr>
      </p:pic>
      <p:pic>
        <p:nvPicPr>
          <p:cNvPr id="14" name="Immagine 13" descr="CovarianceMatrix_1_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04952" y="2899736"/>
            <a:ext cx="2858885" cy="4221322"/>
          </a:xfrm>
          <a:prstGeom prst="rect">
            <a:avLst/>
          </a:prstGeom>
        </p:spPr>
      </p:pic>
      <p:pic>
        <p:nvPicPr>
          <p:cNvPr id="7" name="Immagine 6" descr="CovarianceMatrix_1_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26274" y="289358"/>
            <a:ext cx="2858879" cy="4221315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70101"/>
          </a:xfrm>
        </p:spPr>
        <p:txBody>
          <a:bodyPr anchor="ctr" anchorCtr="0"/>
          <a:lstStyle/>
          <a:p>
            <a:r>
              <a:rPr lang="en-US" dirty="0" smtClean="0"/>
              <a:t>Pearson coefficients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32</a:t>
            </a:fld>
            <a:endParaRPr lang="en-US"/>
          </a:p>
        </p:txBody>
      </p:sp>
      <p:pic>
        <p:nvPicPr>
          <p:cNvPr id="3" name="Immagine 2" descr="CovarianceMatrix_1_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04961" y="289357"/>
            <a:ext cx="2858884" cy="4221322"/>
          </a:xfrm>
          <a:prstGeom prst="rect">
            <a:avLst/>
          </a:prstGeom>
        </p:spPr>
      </p:pic>
      <p:sp>
        <p:nvSpPr>
          <p:cNvPr id="12" name="CasellaDiTesto 11"/>
          <p:cNvSpPr txBox="1"/>
          <p:nvPr/>
        </p:nvSpPr>
        <p:spPr>
          <a:xfrm>
            <a:off x="766986" y="1270101"/>
            <a:ext cx="1375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iteration</a:t>
            </a:r>
            <a:endParaRPr lang="en-US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4993309" y="1328445"/>
            <a:ext cx="1372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</a:t>
            </a:r>
            <a:r>
              <a:rPr lang="en-US" baseline="30000" dirty="0" smtClean="0"/>
              <a:t>th</a:t>
            </a:r>
            <a:r>
              <a:rPr lang="en-US" dirty="0" smtClean="0"/>
              <a:t> iteration</a:t>
            </a:r>
            <a:endParaRPr lang="en-US" dirty="0"/>
          </a:p>
        </p:txBody>
      </p:sp>
      <p:sp>
        <p:nvSpPr>
          <p:cNvPr id="15" name="CasellaDiTesto 14"/>
          <p:cNvSpPr txBox="1"/>
          <p:nvPr/>
        </p:nvSpPr>
        <p:spPr>
          <a:xfrm>
            <a:off x="766978" y="3906562"/>
            <a:ext cx="1360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  <a:r>
              <a:rPr lang="en-US" baseline="30000" dirty="0" smtClean="0"/>
              <a:t>th</a:t>
            </a:r>
            <a:r>
              <a:rPr lang="en-US" dirty="0" smtClean="0"/>
              <a:t> iteration</a:t>
            </a:r>
            <a:endParaRPr lang="en-US" dirty="0"/>
          </a:p>
        </p:txBody>
      </p:sp>
      <p:sp>
        <p:nvSpPr>
          <p:cNvPr id="16" name="Segnaposto piè di pa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17" name="CasellaDiTesto 16"/>
          <p:cNvSpPr txBox="1"/>
          <p:nvPr/>
        </p:nvSpPr>
        <p:spPr>
          <a:xfrm>
            <a:off x="5006133" y="3938702"/>
            <a:ext cx="1360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  <a:r>
              <a:rPr lang="en-US" baseline="30000" dirty="0" smtClean="0"/>
              <a:t>th</a:t>
            </a:r>
            <a:r>
              <a:rPr lang="en-US" dirty="0" smtClean="0"/>
              <a:t> iteration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2995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resolutionRespons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87986" y="3310875"/>
            <a:ext cx="3274984" cy="3789624"/>
          </a:xfrm>
          <a:prstGeom prst="rect">
            <a:avLst/>
          </a:prstGeom>
        </p:spPr>
      </p:pic>
      <p:pic>
        <p:nvPicPr>
          <p:cNvPr id="8" name="Immagine 7" descr="resolutionDeltaPtRespons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56197" y="393851"/>
            <a:ext cx="3214299" cy="3719404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23516" y="393852"/>
            <a:ext cx="3214298" cy="3719403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87604" y="0"/>
            <a:ext cx="8617649" cy="759803"/>
          </a:xfrm>
        </p:spPr>
        <p:txBody>
          <a:bodyPr anchor="ctr" anchorCtr="0"/>
          <a:lstStyle/>
          <a:p>
            <a:r>
              <a:rPr lang="en-US" sz="4400" dirty="0" smtClean="0"/>
              <a:t>Jet energy resolution</a:t>
            </a:r>
            <a:endParaRPr lang="en-US" sz="4400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33</a:t>
            </a:fld>
            <a:endParaRPr lang="en-US"/>
          </a:p>
        </p:txBody>
      </p:sp>
      <p:sp>
        <p:nvSpPr>
          <p:cNvPr id="10" name="CasellaDiTesto 9"/>
          <p:cNvSpPr txBox="1"/>
          <p:nvPr/>
        </p:nvSpPr>
        <p:spPr>
          <a:xfrm>
            <a:off x="2458515" y="2347426"/>
            <a:ext cx="1759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Detector effects</a:t>
            </a:r>
            <a:endParaRPr lang="en-US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5003579" y="2347426"/>
            <a:ext cx="1516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Background fluctuations</a:t>
            </a:r>
            <a:endParaRPr lang="en-US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3787439" y="5851555"/>
            <a:ext cx="693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4167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RAAChargedZoom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6"/>
          <a:stretch/>
        </p:blipFill>
        <p:spPr>
          <a:xfrm rot="5400000">
            <a:off x="5091511" y="828533"/>
            <a:ext cx="3403855" cy="4623629"/>
          </a:xfrm>
          <a:prstGeom prst="rect">
            <a:avLst/>
          </a:prstGeom>
        </p:spPr>
      </p:pic>
      <p:pic>
        <p:nvPicPr>
          <p:cNvPr id="7" name="Immagine 6" descr="RAACharged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9"/>
          <a:stretch/>
        </p:blipFill>
        <p:spPr>
          <a:xfrm rot="5400000">
            <a:off x="607784" y="830635"/>
            <a:ext cx="3399664" cy="4615232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 smtClean="0"/>
              <a:t>Charged particles R</a:t>
            </a:r>
            <a:r>
              <a:rPr lang="en-US" baseline="-25000" dirty="0" smtClean="0"/>
              <a:t>AA</a:t>
            </a:r>
            <a:endParaRPr lang="en-US" baseline="-250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5012379"/>
            <a:ext cx="8229600" cy="1113784"/>
          </a:xfrm>
        </p:spPr>
        <p:txBody>
          <a:bodyPr/>
          <a:lstStyle/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34</a:t>
            </a:fld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>
            <a:off x="5238913" y="1869344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Zoom</a:t>
            </a:r>
            <a:endParaRPr lang="en-US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5545083" y="2538417"/>
            <a:ext cx="2458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r>
              <a:rPr lang="en-US" baseline="-25000" dirty="0" smtClean="0"/>
              <a:t>AA</a:t>
            </a:r>
            <a:r>
              <a:rPr lang="en-US" dirty="0" smtClean="0"/>
              <a:t> (5 </a:t>
            </a:r>
            <a:r>
              <a:rPr lang="en-US" dirty="0" err="1" smtClean="0"/>
              <a:t>GeV</a:t>
            </a:r>
            <a:r>
              <a:rPr lang="en-US" dirty="0" smtClean="0"/>
              <a:t>/c)   = 0.172</a:t>
            </a:r>
            <a:endParaRPr lang="en-US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5545083" y="2992190"/>
            <a:ext cx="2458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r>
              <a:rPr lang="en-US" baseline="-25000" dirty="0" smtClean="0"/>
              <a:t>AA</a:t>
            </a:r>
            <a:r>
              <a:rPr lang="en-US" dirty="0" smtClean="0"/>
              <a:t> (10 </a:t>
            </a:r>
            <a:r>
              <a:rPr lang="en-US" dirty="0" err="1" smtClean="0"/>
              <a:t>GeV</a:t>
            </a:r>
            <a:r>
              <a:rPr lang="en-US" dirty="0" smtClean="0"/>
              <a:t>/c) = 0.169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137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EMCalDeltaPtFlowR0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1736" y="530917"/>
            <a:ext cx="3720699" cy="4305379"/>
          </a:xfrm>
          <a:prstGeom prst="rect">
            <a:avLst/>
          </a:prstGeom>
        </p:spPr>
      </p:pic>
      <p:pic>
        <p:nvPicPr>
          <p:cNvPr id="5" name="Immagine 4" descr="EMCalDeltaPtFlowR0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30959" y="530917"/>
            <a:ext cx="3720699" cy="4305379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-173510"/>
            <a:ext cx="8229600" cy="1143000"/>
          </a:xfrm>
        </p:spPr>
        <p:txBody>
          <a:bodyPr/>
          <a:lstStyle/>
          <a:p>
            <a:r>
              <a:rPr lang="en-US" dirty="0" smtClean="0"/>
              <a:t>Flow bias</a:t>
            </a:r>
            <a:endParaRPr lang="en-US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813185" y="1161690"/>
            <a:ext cx="71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R=0.2</a:t>
            </a:r>
            <a:endParaRPr lang="en-US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5433350" y="1161690"/>
            <a:ext cx="71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R=0.3</a:t>
            </a:r>
            <a:endParaRPr lang="en-US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457200" y="4416754"/>
            <a:ext cx="8386526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</a:rPr>
              <a:t>Blue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dirty="0" smtClean="0"/>
              <a:t>= random cones </a:t>
            </a:r>
            <a:r>
              <a:rPr lang="en-US" sz="2400" dirty="0" err="1" smtClean="0"/>
              <a:t>δp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 distributions obtained requiring a 5 </a:t>
            </a:r>
            <a:r>
              <a:rPr lang="en-US" sz="2400" dirty="0" err="1" smtClean="0"/>
              <a:t>GeV</a:t>
            </a:r>
            <a:r>
              <a:rPr lang="en-US" sz="2400" dirty="0" smtClean="0"/>
              <a:t>/c charged track in the calorimeter</a:t>
            </a:r>
          </a:p>
          <a:p>
            <a:r>
              <a:rPr lang="en-US" sz="2400" b="1" dirty="0" smtClean="0">
                <a:solidFill>
                  <a:srgbClr val="FF0000"/>
                </a:solidFill>
              </a:rPr>
              <a:t>Red</a:t>
            </a:r>
            <a:r>
              <a:rPr lang="en-US" sz="2400" dirty="0" smtClean="0"/>
              <a:t> = regular random cones </a:t>
            </a:r>
            <a:r>
              <a:rPr lang="en-US" sz="2400" dirty="0" err="1" smtClean="0"/>
              <a:t>δp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 distributions </a:t>
            </a:r>
          </a:p>
        </p:txBody>
      </p:sp>
      <p:sp>
        <p:nvSpPr>
          <p:cNvPr id="10" name="CasellaDiTesto 9"/>
          <p:cNvSpPr txBox="1"/>
          <p:nvPr/>
        </p:nvSpPr>
        <p:spPr>
          <a:xfrm>
            <a:off x="457200" y="5618293"/>
            <a:ext cx="8386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shift measured with the mean of the </a:t>
            </a:r>
            <a:r>
              <a:rPr lang="en-US" sz="2400" dirty="0"/>
              <a:t>G</a:t>
            </a:r>
            <a:r>
              <a:rPr lang="en-US" sz="2400" dirty="0" smtClean="0"/>
              <a:t>aussian fit on the LHS is </a:t>
            </a:r>
            <a:r>
              <a:rPr lang="en-US" sz="2400" b="1" dirty="0" smtClean="0"/>
              <a:t>&lt; 100 MeV/c for R=0.2 </a:t>
            </a:r>
            <a:r>
              <a:rPr lang="en-US" sz="2400" dirty="0" smtClean="0"/>
              <a:t>and </a:t>
            </a:r>
            <a:r>
              <a:rPr lang="en-US" sz="2400" b="1" dirty="0" smtClean="0"/>
              <a:t>300 MeV/c for R=0.3</a:t>
            </a:r>
            <a:endParaRPr lang="en-US" sz="2400" b="1" dirty="0"/>
          </a:p>
        </p:txBody>
      </p:sp>
      <p:sp>
        <p:nvSpPr>
          <p:cNvPr id="11" name="Segnaposto piè di pagina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12" name="Segnaposto data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A3461-34BA-DF4A-9B5D-0A753331B8A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84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sz="4800" dirty="0" smtClean="0"/>
              <a:t>Jets in heavy-ion collisions</a:t>
            </a:r>
            <a:endParaRPr lang="en-US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96426" y="1423055"/>
            <a:ext cx="6642404" cy="5206280"/>
          </a:xfrm>
        </p:spPr>
        <p:txBody>
          <a:bodyPr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Jet: </a:t>
            </a:r>
            <a:r>
              <a:rPr lang="en-US" b="1" dirty="0">
                <a:solidFill>
                  <a:schemeClr val="tx1"/>
                </a:solidFill>
              </a:rPr>
              <a:t>collimated spray of hadrons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QCD branching of a high </a:t>
            </a:r>
            <a:r>
              <a:rPr lang="en-US" i="1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parton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Subsequent </a:t>
            </a:r>
            <a:r>
              <a:rPr lang="en-US" dirty="0" err="1">
                <a:solidFill>
                  <a:schemeClr val="tx1"/>
                </a:solidFill>
              </a:rPr>
              <a:t>hadronization</a:t>
            </a:r>
            <a:r>
              <a:rPr lang="en-US" dirty="0">
                <a:solidFill>
                  <a:schemeClr val="tx1"/>
                </a:solidFill>
              </a:rPr>
              <a:t> of fragments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Experimentally grouped according to given procedure, </a:t>
            </a:r>
            <a:r>
              <a:rPr lang="en-US" i="1" dirty="0">
                <a:solidFill>
                  <a:schemeClr val="tx1"/>
                </a:solidFill>
              </a:rPr>
              <a:t>jet algorithm</a:t>
            </a:r>
          </a:p>
          <a:p>
            <a:r>
              <a:rPr lang="en-US" dirty="0">
                <a:solidFill>
                  <a:schemeClr val="tx1"/>
                </a:solidFill>
              </a:rPr>
              <a:t>Jets can be used to </a:t>
            </a:r>
            <a:r>
              <a:rPr lang="en-US" b="1" dirty="0">
                <a:solidFill>
                  <a:schemeClr val="tx1"/>
                </a:solidFill>
              </a:rPr>
              <a:t>probe the </a:t>
            </a:r>
            <a:r>
              <a:rPr lang="en-US" b="1" dirty="0" smtClean="0">
                <a:solidFill>
                  <a:schemeClr val="tx1"/>
                </a:solidFill>
              </a:rPr>
              <a:t>hot         QCD </a:t>
            </a:r>
            <a:r>
              <a:rPr lang="en-US" b="1" dirty="0">
                <a:solidFill>
                  <a:schemeClr val="tx1"/>
                </a:solidFill>
              </a:rPr>
              <a:t>medium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Observable properties modified by the medium</a:t>
            </a:r>
          </a:p>
          <a:p>
            <a:pPr lvl="2"/>
            <a:r>
              <a:rPr lang="en-US" i="1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T</a:t>
            </a:r>
            <a:r>
              <a:rPr lang="en-US" dirty="0">
                <a:solidFill>
                  <a:schemeClr val="tx1"/>
                </a:solidFill>
              </a:rPr>
              <a:t> distribution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…and many more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Experimentally challenging</a:t>
            </a:r>
            <a:endParaRPr lang="en-US" b="1" dirty="0">
              <a:solidFill>
                <a:schemeClr val="tx1"/>
              </a:solidFill>
            </a:endParaRP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Huge </a:t>
            </a:r>
            <a:r>
              <a:rPr lang="en-US" dirty="0">
                <a:solidFill>
                  <a:schemeClr val="tx1"/>
                </a:solidFill>
              </a:rPr>
              <a:t>background given by the underlying event (UE</a:t>
            </a:r>
            <a:r>
              <a:rPr lang="en-US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Average </a:t>
            </a:r>
            <a:r>
              <a:rPr lang="en-US" b="1" dirty="0" smtClean="0">
                <a:solidFill>
                  <a:srgbClr val="FF0000"/>
                </a:solidFill>
              </a:rPr>
              <a:t>background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b="1" dirty="0">
                <a:solidFill>
                  <a:srgbClr val="008000"/>
                </a:solidFill>
              </a:rPr>
              <a:t>Combinatorial </a:t>
            </a:r>
            <a:r>
              <a:rPr lang="en-US" b="1" dirty="0" smtClean="0">
                <a:solidFill>
                  <a:srgbClr val="008000"/>
                </a:solidFill>
              </a:rPr>
              <a:t>jets</a:t>
            </a:r>
            <a:endParaRPr lang="en-US" b="1" dirty="0">
              <a:solidFill>
                <a:srgbClr val="FF0000"/>
              </a:solidFill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en-US" b="1" i="1" dirty="0" err="1" smtClean="0">
                <a:solidFill>
                  <a:srgbClr val="0000FF"/>
                </a:solidFill>
              </a:rPr>
              <a:t>p</a:t>
            </a:r>
            <a:r>
              <a:rPr lang="en-US" b="1" baseline="-25000" dirty="0" err="1" smtClean="0">
                <a:solidFill>
                  <a:srgbClr val="0000FF"/>
                </a:solidFill>
              </a:rPr>
              <a:t>T</a:t>
            </a:r>
            <a:r>
              <a:rPr lang="en-US" b="1" dirty="0" smtClean="0">
                <a:solidFill>
                  <a:srgbClr val="0000FF"/>
                </a:solidFill>
              </a:rPr>
              <a:t> smearing due </a:t>
            </a:r>
            <a:r>
              <a:rPr lang="en-US" b="1" dirty="0">
                <a:solidFill>
                  <a:srgbClr val="0000FF"/>
                </a:solidFill>
              </a:rPr>
              <a:t>to background </a:t>
            </a:r>
            <a:r>
              <a:rPr lang="en-US" b="1" dirty="0" smtClean="0">
                <a:solidFill>
                  <a:srgbClr val="0000FF"/>
                </a:solidFill>
              </a:rPr>
              <a:t>fluctuations</a:t>
            </a:r>
          </a:p>
        </p:txBody>
      </p:sp>
      <p:pic>
        <p:nvPicPr>
          <p:cNvPr id="9" name="Immagine 8" descr="quenching.pdf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401" y="973848"/>
            <a:ext cx="4413235" cy="4588209"/>
          </a:xfrm>
          <a:prstGeom prst="rect">
            <a:avLst/>
          </a:prstGeom>
        </p:spPr>
      </p:pic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A3461-34BA-DF4A-9B5D-0A753331B8A3}" type="slidenum">
              <a:rPr lang="en-US" smtClean="0"/>
              <a:t>4</a:t>
            </a:fld>
            <a:endParaRPr lang="en-US"/>
          </a:p>
        </p:txBody>
      </p:sp>
      <p:sp>
        <p:nvSpPr>
          <p:cNvPr id="8" name="CasellaDiTesto 7"/>
          <p:cNvSpPr txBox="1"/>
          <p:nvPr/>
        </p:nvSpPr>
        <p:spPr>
          <a:xfrm>
            <a:off x="6176678" y="5427800"/>
            <a:ext cx="265174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</a:rPr>
              <a:t>Jet-by-jet and </a:t>
            </a:r>
          </a:p>
          <a:p>
            <a:r>
              <a:rPr lang="en-US" sz="1600" b="1" dirty="0" smtClean="0">
                <a:solidFill>
                  <a:srgbClr val="FF0000"/>
                </a:solidFill>
              </a:rPr>
              <a:t>event-by-event correction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12" name="Connettore 2 11"/>
          <p:cNvCxnSpPr>
            <a:endCxn id="8" idx="1"/>
          </p:cNvCxnSpPr>
          <p:nvPr/>
        </p:nvCxnSpPr>
        <p:spPr>
          <a:xfrm>
            <a:off x="3996023" y="5562057"/>
            <a:ext cx="2180655" cy="15813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0727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sz="4800" dirty="0" smtClean="0"/>
              <a:t>Jets in heavy-ion collisions</a:t>
            </a:r>
            <a:endParaRPr lang="en-US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96426" y="1423055"/>
            <a:ext cx="6642404" cy="5206280"/>
          </a:xfrm>
        </p:spPr>
        <p:txBody>
          <a:bodyPr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Jet: </a:t>
            </a:r>
            <a:r>
              <a:rPr lang="en-US" b="1" dirty="0">
                <a:solidFill>
                  <a:schemeClr val="tx1"/>
                </a:solidFill>
              </a:rPr>
              <a:t>collimated spray of hadrons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QCD branching of a high </a:t>
            </a:r>
            <a:r>
              <a:rPr lang="en-US" i="1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parton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Subsequent </a:t>
            </a:r>
            <a:r>
              <a:rPr lang="en-US" dirty="0" err="1">
                <a:solidFill>
                  <a:schemeClr val="tx1"/>
                </a:solidFill>
              </a:rPr>
              <a:t>hadronization</a:t>
            </a:r>
            <a:r>
              <a:rPr lang="en-US" dirty="0">
                <a:solidFill>
                  <a:schemeClr val="tx1"/>
                </a:solidFill>
              </a:rPr>
              <a:t> of fragments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Experimentally grouped according to given procedure, </a:t>
            </a:r>
            <a:r>
              <a:rPr lang="en-US" i="1" dirty="0">
                <a:solidFill>
                  <a:schemeClr val="tx1"/>
                </a:solidFill>
              </a:rPr>
              <a:t>jet algorithm</a:t>
            </a:r>
          </a:p>
          <a:p>
            <a:r>
              <a:rPr lang="en-US" dirty="0">
                <a:solidFill>
                  <a:schemeClr val="tx1"/>
                </a:solidFill>
              </a:rPr>
              <a:t>Jets can be used to </a:t>
            </a:r>
            <a:r>
              <a:rPr lang="en-US" b="1" dirty="0">
                <a:solidFill>
                  <a:schemeClr val="tx1"/>
                </a:solidFill>
              </a:rPr>
              <a:t>probe the </a:t>
            </a:r>
            <a:r>
              <a:rPr lang="en-US" b="1" dirty="0" smtClean="0">
                <a:solidFill>
                  <a:schemeClr val="tx1"/>
                </a:solidFill>
              </a:rPr>
              <a:t>hot         QCD </a:t>
            </a:r>
            <a:r>
              <a:rPr lang="en-US" b="1" dirty="0">
                <a:solidFill>
                  <a:schemeClr val="tx1"/>
                </a:solidFill>
              </a:rPr>
              <a:t>medium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Observable properties modified by the medium</a:t>
            </a:r>
          </a:p>
          <a:p>
            <a:pPr lvl="2"/>
            <a:r>
              <a:rPr lang="en-US" i="1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T</a:t>
            </a:r>
            <a:r>
              <a:rPr lang="en-US" dirty="0">
                <a:solidFill>
                  <a:schemeClr val="tx1"/>
                </a:solidFill>
              </a:rPr>
              <a:t> distribution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…and many more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Experimentally challenging</a:t>
            </a:r>
            <a:endParaRPr lang="en-US" b="1" dirty="0">
              <a:solidFill>
                <a:schemeClr val="tx1"/>
              </a:solidFill>
            </a:endParaRP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Huge </a:t>
            </a:r>
            <a:r>
              <a:rPr lang="en-US" dirty="0">
                <a:solidFill>
                  <a:schemeClr val="tx1"/>
                </a:solidFill>
              </a:rPr>
              <a:t>background given by the underlying event (UE</a:t>
            </a:r>
            <a:r>
              <a:rPr lang="en-US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Average background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b="1" dirty="0" smtClean="0">
                <a:solidFill>
                  <a:srgbClr val="008000"/>
                </a:solidFill>
              </a:rPr>
              <a:t>Combinatorial jets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b="1" i="1" dirty="0" err="1">
                <a:solidFill>
                  <a:srgbClr val="0000FF"/>
                </a:solidFill>
              </a:rPr>
              <a:t>p</a:t>
            </a:r>
            <a:r>
              <a:rPr lang="en-US" b="1" baseline="-25000" dirty="0" err="1">
                <a:solidFill>
                  <a:srgbClr val="0000FF"/>
                </a:solidFill>
              </a:rPr>
              <a:t>T</a:t>
            </a:r>
            <a:r>
              <a:rPr lang="en-US" b="1" dirty="0">
                <a:solidFill>
                  <a:srgbClr val="0000FF"/>
                </a:solidFill>
              </a:rPr>
              <a:t> smearing due to background </a:t>
            </a:r>
            <a:r>
              <a:rPr lang="en-US" b="1" dirty="0" smtClean="0">
                <a:solidFill>
                  <a:srgbClr val="0000FF"/>
                </a:solidFill>
              </a:rPr>
              <a:t>fluctuations</a:t>
            </a:r>
            <a:endParaRPr lang="en-US" b="1" dirty="0">
              <a:solidFill>
                <a:srgbClr val="0000FF"/>
              </a:solidFill>
            </a:endParaRPr>
          </a:p>
        </p:txBody>
      </p:sp>
      <p:pic>
        <p:nvPicPr>
          <p:cNvPr id="9" name="Immagine 8" descr="quenching.pdf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401" y="973848"/>
            <a:ext cx="4413235" cy="4588209"/>
          </a:xfrm>
          <a:prstGeom prst="rect">
            <a:avLst/>
          </a:prstGeom>
        </p:spPr>
      </p:pic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A3461-34BA-DF4A-9B5D-0A753331B8A3}" type="slidenum">
              <a:rPr lang="en-US" smtClean="0"/>
              <a:t>5</a:t>
            </a:fld>
            <a:endParaRPr lang="en-US"/>
          </a:p>
        </p:txBody>
      </p:sp>
      <p:sp>
        <p:nvSpPr>
          <p:cNvPr id="11" name="CasellaDiTesto 10"/>
          <p:cNvSpPr txBox="1"/>
          <p:nvPr/>
        </p:nvSpPr>
        <p:spPr>
          <a:xfrm>
            <a:off x="6883947" y="5495681"/>
            <a:ext cx="2149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08000"/>
                </a:solidFill>
              </a:rPr>
              <a:t>Efficiently removed by a </a:t>
            </a:r>
            <a:r>
              <a:rPr lang="en-US" sz="1600" b="1" dirty="0">
                <a:solidFill>
                  <a:srgbClr val="008000"/>
                </a:solidFill>
              </a:rPr>
              <a:t>leading hadron </a:t>
            </a:r>
            <a:r>
              <a:rPr lang="en-US" sz="1600" b="1" i="1" dirty="0" err="1">
                <a:solidFill>
                  <a:srgbClr val="008000"/>
                </a:solidFill>
              </a:rPr>
              <a:t>p</a:t>
            </a:r>
            <a:r>
              <a:rPr lang="en-US" sz="1600" b="1" baseline="-25000" dirty="0" err="1">
                <a:solidFill>
                  <a:srgbClr val="008000"/>
                </a:solidFill>
              </a:rPr>
              <a:t>T</a:t>
            </a:r>
            <a:r>
              <a:rPr lang="en-US" sz="1600" b="1" dirty="0">
                <a:solidFill>
                  <a:srgbClr val="008000"/>
                </a:solidFill>
              </a:rPr>
              <a:t> </a:t>
            </a:r>
            <a:r>
              <a:rPr lang="en-US" sz="1600" b="1" dirty="0" smtClean="0">
                <a:solidFill>
                  <a:srgbClr val="008000"/>
                </a:solidFill>
              </a:rPr>
              <a:t>requirement</a:t>
            </a:r>
            <a:endParaRPr lang="en-US" sz="1600" b="1" baseline="-25000" dirty="0">
              <a:solidFill>
                <a:srgbClr val="008000"/>
              </a:solidFill>
            </a:endParaRPr>
          </a:p>
        </p:txBody>
      </p:sp>
      <p:cxnSp>
        <p:nvCxnSpPr>
          <p:cNvPr id="12" name="Connettore 2 11"/>
          <p:cNvCxnSpPr/>
          <p:nvPr/>
        </p:nvCxnSpPr>
        <p:spPr>
          <a:xfrm>
            <a:off x="3624300" y="5808583"/>
            <a:ext cx="3314530" cy="13227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086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sz="4800" dirty="0" smtClean="0"/>
              <a:t>Jets in heavy-ion collisions</a:t>
            </a:r>
            <a:endParaRPr lang="en-US" sz="4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96426" y="1423055"/>
            <a:ext cx="6642404" cy="5206280"/>
          </a:xfrm>
        </p:spPr>
        <p:txBody>
          <a:bodyPr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Jet: </a:t>
            </a:r>
            <a:r>
              <a:rPr lang="en-US" b="1" dirty="0">
                <a:solidFill>
                  <a:schemeClr val="tx1"/>
                </a:solidFill>
              </a:rPr>
              <a:t>collimated spray of hadrons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QCD branching of a high </a:t>
            </a:r>
            <a:r>
              <a:rPr lang="en-US" i="1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parton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Subsequent </a:t>
            </a:r>
            <a:r>
              <a:rPr lang="en-US" dirty="0" err="1">
                <a:solidFill>
                  <a:schemeClr val="tx1"/>
                </a:solidFill>
              </a:rPr>
              <a:t>hadronization</a:t>
            </a:r>
            <a:r>
              <a:rPr lang="en-US" dirty="0">
                <a:solidFill>
                  <a:schemeClr val="tx1"/>
                </a:solidFill>
              </a:rPr>
              <a:t> of fragments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Experimentally grouped according to given procedure, </a:t>
            </a:r>
            <a:r>
              <a:rPr lang="en-US" i="1" dirty="0">
                <a:solidFill>
                  <a:schemeClr val="tx1"/>
                </a:solidFill>
              </a:rPr>
              <a:t>jet algorithm</a:t>
            </a:r>
          </a:p>
          <a:p>
            <a:r>
              <a:rPr lang="en-US" dirty="0">
                <a:solidFill>
                  <a:schemeClr val="tx1"/>
                </a:solidFill>
              </a:rPr>
              <a:t>Jets can be used to </a:t>
            </a:r>
            <a:r>
              <a:rPr lang="en-US" b="1" dirty="0">
                <a:solidFill>
                  <a:schemeClr val="tx1"/>
                </a:solidFill>
              </a:rPr>
              <a:t>probe the </a:t>
            </a:r>
            <a:r>
              <a:rPr lang="en-US" b="1" dirty="0" smtClean="0">
                <a:solidFill>
                  <a:schemeClr val="tx1"/>
                </a:solidFill>
              </a:rPr>
              <a:t>hot         QCD </a:t>
            </a:r>
            <a:r>
              <a:rPr lang="en-US" b="1" dirty="0">
                <a:solidFill>
                  <a:schemeClr val="tx1"/>
                </a:solidFill>
              </a:rPr>
              <a:t>medium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Observable properties modified by the medium</a:t>
            </a:r>
          </a:p>
          <a:p>
            <a:pPr lvl="2"/>
            <a:r>
              <a:rPr lang="en-US" i="1" dirty="0" err="1">
                <a:solidFill>
                  <a:schemeClr val="tx1"/>
                </a:solidFill>
              </a:rPr>
              <a:t>p</a:t>
            </a:r>
            <a:r>
              <a:rPr lang="en-US" baseline="-25000" dirty="0" err="1">
                <a:solidFill>
                  <a:schemeClr val="tx1"/>
                </a:solidFill>
              </a:rPr>
              <a:t>T</a:t>
            </a:r>
            <a:r>
              <a:rPr lang="en-US" dirty="0">
                <a:solidFill>
                  <a:schemeClr val="tx1"/>
                </a:solidFill>
              </a:rPr>
              <a:t> distribution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…and many more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Experimentally challenging</a:t>
            </a:r>
            <a:endParaRPr lang="en-US" b="1" dirty="0">
              <a:solidFill>
                <a:schemeClr val="tx1"/>
              </a:solidFill>
            </a:endParaRP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Huge </a:t>
            </a:r>
            <a:r>
              <a:rPr lang="en-US" dirty="0">
                <a:solidFill>
                  <a:schemeClr val="tx1"/>
                </a:solidFill>
              </a:rPr>
              <a:t>background given by the underlying event (UE</a:t>
            </a:r>
            <a:r>
              <a:rPr lang="en-US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en-US" b="1" dirty="0">
                <a:solidFill>
                  <a:srgbClr val="FF0000"/>
                </a:solidFill>
              </a:rPr>
              <a:t>Average background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b="1" dirty="0" smtClean="0">
                <a:solidFill>
                  <a:srgbClr val="008000"/>
                </a:solidFill>
              </a:rPr>
              <a:t>Combinatorial jets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b="1" i="1" dirty="0" err="1">
                <a:solidFill>
                  <a:srgbClr val="0000FF"/>
                </a:solidFill>
              </a:rPr>
              <a:t>p</a:t>
            </a:r>
            <a:r>
              <a:rPr lang="en-US" b="1" baseline="-25000" dirty="0" err="1">
                <a:solidFill>
                  <a:srgbClr val="0000FF"/>
                </a:solidFill>
              </a:rPr>
              <a:t>T</a:t>
            </a:r>
            <a:r>
              <a:rPr lang="en-US" b="1" dirty="0">
                <a:solidFill>
                  <a:srgbClr val="0000FF"/>
                </a:solidFill>
              </a:rPr>
              <a:t> smearing due to background </a:t>
            </a:r>
            <a:r>
              <a:rPr lang="en-US" b="1" dirty="0" smtClean="0">
                <a:solidFill>
                  <a:srgbClr val="0000FF"/>
                </a:solidFill>
              </a:rPr>
              <a:t>fluctuations</a:t>
            </a:r>
            <a:endParaRPr lang="en-US" b="1" dirty="0">
              <a:solidFill>
                <a:srgbClr val="0000FF"/>
              </a:solidFill>
            </a:endParaRPr>
          </a:p>
        </p:txBody>
      </p:sp>
      <p:pic>
        <p:nvPicPr>
          <p:cNvPr id="9" name="Immagine 8" descr="quenching.pdf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401" y="973848"/>
            <a:ext cx="4413235" cy="4588209"/>
          </a:xfrm>
          <a:prstGeom prst="rect">
            <a:avLst/>
          </a:prstGeom>
        </p:spPr>
      </p:pic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 dirty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A3461-34BA-DF4A-9B5D-0A753331B8A3}" type="slidenum">
              <a:rPr lang="en-US" smtClean="0"/>
              <a:t>6</a:t>
            </a:fld>
            <a:endParaRPr lang="en-US"/>
          </a:p>
        </p:txBody>
      </p:sp>
      <p:sp>
        <p:nvSpPr>
          <p:cNvPr id="10" name="CasellaDiTesto 9"/>
          <p:cNvSpPr txBox="1"/>
          <p:nvPr/>
        </p:nvSpPr>
        <p:spPr>
          <a:xfrm>
            <a:off x="6938830" y="5525353"/>
            <a:ext cx="2052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000FF"/>
                </a:solidFill>
              </a:rPr>
              <a:t>Statistical correction based on </a:t>
            </a:r>
            <a:r>
              <a:rPr lang="en-US" sz="1600" b="1" i="1" dirty="0" err="1" smtClean="0">
                <a:solidFill>
                  <a:srgbClr val="0000FF"/>
                </a:solidFill>
              </a:rPr>
              <a:t>δp</a:t>
            </a:r>
            <a:r>
              <a:rPr lang="en-US" sz="1600" b="1" baseline="-25000" dirty="0" err="1" smtClean="0">
                <a:solidFill>
                  <a:srgbClr val="0000FF"/>
                </a:solidFill>
              </a:rPr>
              <a:t>T</a:t>
            </a:r>
            <a:r>
              <a:rPr lang="en-US" sz="1600" b="1" dirty="0">
                <a:solidFill>
                  <a:srgbClr val="0000FF"/>
                </a:solidFill>
              </a:rPr>
              <a:t> </a:t>
            </a:r>
            <a:r>
              <a:rPr lang="en-US" sz="1600" b="1" dirty="0" smtClean="0">
                <a:solidFill>
                  <a:srgbClr val="0000FF"/>
                </a:solidFill>
              </a:rPr>
              <a:t>distributions</a:t>
            </a:r>
            <a:endParaRPr lang="en-US" sz="1600" b="1" baseline="-25000" dirty="0">
              <a:solidFill>
                <a:srgbClr val="0000FF"/>
              </a:solidFill>
            </a:endParaRPr>
          </a:p>
        </p:txBody>
      </p:sp>
      <p:cxnSp>
        <p:nvCxnSpPr>
          <p:cNvPr id="12" name="Connettore 2 11"/>
          <p:cNvCxnSpPr>
            <a:endCxn id="10" idx="1"/>
          </p:cNvCxnSpPr>
          <p:nvPr/>
        </p:nvCxnSpPr>
        <p:spPr>
          <a:xfrm flipV="1">
            <a:off x="6102454" y="5940852"/>
            <a:ext cx="836376" cy="193011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9497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59651" y="0"/>
            <a:ext cx="5906147" cy="1141326"/>
          </a:xfrm>
        </p:spPr>
        <p:txBody>
          <a:bodyPr anchor="ctr" anchorCtr="0"/>
          <a:lstStyle/>
          <a:p>
            <a:r>
              <a:rPr lang="en-US" dirty="0" smtClean="0"/>
              <a:t>Analysis overview</a:t>
            </a:r>
            <a:endParaRPr lang="en-US" dirty="0"/>
          </a:p>
        </p:txBody>
      </p:sp>
      <p:graphicFrame>
        <p:nvGraphicFramePr>
          <p:cNvPr id="7" name="Segnaposto contenut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9028041"/>
              </p:ext>
            </p:extLst>
          </p:nvPr>
        </p:nvGraphicFramePr>
        <p:xfrm>
          <a:off x="-332712" y="1378566"/>
          <a:ext cx="4932783" cy="4073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Rettangolo 9"/>
          <p:cNvSpPr/>
          <p:nvPr/>
        </p:nvSpPr>
        <p:spPr>
          <a:xfrm>
            <a:off x="659165" y="3156202"/>
            <a:ext cx="2959669" cy="739917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4912" tIns="184912" rIns="184912" bIns="184912" numCol="1" spcCol="1270" anchor="ctr" anchorCtr="0">
            <a:noAutofit/>
          </a:bodyPr>
          <a:lstStyle/>
          <a:p>
            <a:pPr lvl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kern="1200" dirty="0" smtClean="0"/>
              <a:t>Jet finder</a:t>
            </a:r>
          </a:p>
          <a:p>
            <a:pPr lvl="0" algn="ctr" defTabSz="1155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dirty="0" smtClean="0"/>
              <a:t>Anti-</a:t>
            </a:r>
            <a:r>
              <a:rPr lang="en-US" sz="2400" i="1" dirty="0" err="1" smtClean="0"/>
              <a:t>k</a:t>
            </a:r>
            <a:r>
              <a:rPr lang="en-US" sz="2400" baseline="-25000" dirty="0" err="1" smtClean="0"/>
              <a:t>T</a:t>
            </a:r>
            <a:endParaRPr lang="en-US" sz="2400" kern="1200" baseline="-25000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6484959" y="1361561"/>
            <a:ext cx="1737487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Charged tracks</a:t>
            </a:r>
            <a:endParaRPr lang="en-US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6492961" y="2391519"/>
            <a:ext cx="1729485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 smtClean="0"/>
              <a:t>EMCal</a:t>
            </a:r>
            <a:r>
              <a:rPr lang="en-US" dirty="0" smtClean="0"/>
              <a:t> clusters</a:t>
            </a:r>
            <a:endParaRPr lang="en-US" dirty="0"/>
          </a:p>
        </p:txBody>
      </p:sp>
      <p:sp>
        <p:nvSpPr>
          <p:cNvPr id="13" name="Freccia sinistra 12"/>
          <p:cNvSpPr/>
          <p:nvPr/>
        </p:nvSpPr>
        <p:spPr>
          <a:xfrm rot="20700000">
            <a:off x="5325254" y="1687484"/>
            <a:ext cx="1135674" cy="335211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ccia sinistra 13"/>
          <p:cNvSpPr/>
          <p:nvPr/>
        </p:nvSpPr>
        <p:spPr>
          <a:xfrm rot="900000">
            <a:off x="5344761" y="2254474"/>
            <a:ext cx="1120720" cy="298064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asellaDiTesto 14"/>
          <p:cNvSpPr txBox="1"/>
          <p:nvPr/>
        </p:nvSpPr>
        <p:spPr>
          <a:xfrm>
            <a:off x="4187203" y="1763776"/>
            <a:ext cx="1108555" cy="58477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/>
              <a:t>Hadroniccorrection</a:t>
            </a:r>
            <a:endParaRPr lang="en-US" sz="1600" dirty="0"/>
          </a:p>
        </p:txBody>
      </p:sp>
      <p:sp>
        <p:nvSpPr>
          <p:cNvPr id="17" name="Freccia angolare in su 16"/>
          <p:cNvSpPr/>
          <p:nvPr/>
        </p:nvSpPr>
        <p:spPr>
          <a:xfrm rot="10800000">
            <a:off x="1455915" y="1307897"/>
            <a:ext cx="4907432" cy="579098"/>
          </a:xfrm>
          <a:prstGeom prst="bent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ccia destra 17"/>
          <p:cNvSpPr/>
          <p:nvPr/>
        </p:nvSpPr>
        <p:spPr>
          <a:xfrm rot="10800000">
            <a:off x="3112726" y="1988787"/>
            <a:ext cx="1012216" cy="30979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ccia destra 18"/>
          <p:cNvSpPr/>
          <p:nvPr/>
        </p:nvSpPr>
        <p:spPr>
          <a:xfrm rot="5400000">
            <a:off x="1965093" y="5469016"/>
            <a:ext cx="453047" cy="49566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asellaDiTesto 19"/>
          <p:cNvSpPr txBox="1"/>
          <p:nvPr/>
        </p:nvSpPr>
        <p:spPr>
          <a:xfrm>
            <a:off x="1145520" y="5985231"/>
            <a:ext cx="196720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Raw jet spectrum</a:t>
            </a:r>
            <a:endParaRPr lang="en-US" dirty="0"/>
          </a:p>
        </p:txBody>
      </p:sp>
      <p:sp>
        <p:nvSpPr>
          <p:cNvPr id="21" name="Freccia destra 20"/>
          <p:cNvSpPr/>
          <p:nvPr/>
        </p:nvSpPr>
        <p:spPr>
          <a:xfrm rot="16200000">
            <a:off x="5251851" y="5572230"/>
            <a:ext cx="485234" cy="36933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asellaDiTesto 21"/>
          <p:cNvSpPr txBox="1"/>
          <p:nvPr/>
        </p:nvSpPr>
        <p:spPr>
          <a:xfrm>
            <a:off x="3908419" y="4528988"/>
            <a:ext cx="3175876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Unfolding</a:t>
            </a:r>
          </a:p>
          <a:p>
            <a:pPr algn="ctr"/>
            <a:r>
              <a:rPr lang="en-US" dirty="0" smtClean="0"/>
              <a:t>Inverse matrix calculation through numerical methods</a:t>
            </a:r>
            <a:endParaRPr lang="en-US" dirty="0"/>
          </a:p>
        </p:txBody>
      </p:sp>
      <p:sp>
        <p:nvSpPr>
          <p:cNvPr id="23" name="CasellaDiTesto 22"/>
          <p:cNvSpPr txBox="1"/>
          <p:nvPr/>
        </p:nvSpPr>
        <p:spPr>
          <a:xfrm>
            <a:off x="3395484" y="5975374"/>
            <a:ext cx="4826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f</a:t>
            </a:r>
            <a:r>
              <a:rPr lang="en-US" sz="2400" b="1" baseline="30000" dirty="0" err="1" smtClean="0"/>
              <a:t>raw</a:t>
            </a:r>
            <a:r>
              <a:rPr lang="en-US" sz="2400" b="1" dirty="0" smtClean="0"/>
              <a:t>(</a:t>
            </a:r>
            <a:r>
              <a:rPr lang="en-US" sz="2400" b="1" i="1" dirty="0" err="1" smtClean="0"/>
              <a:t>p</a:t>
            </a:r>
            <a:r>
              <a:rPr lang="en-US" sz="2400" b="1" baseline="-25000" dirty="0" err="1" smtClean="0"/>
              <a:t>T</a:t>
            </a:r>
            <a:r>
              <a:rPr lang="en-US" sz="2400" b="1" dirty="0" smtClean="0"/>
              <a:t>) = </a:t>
            </a:r>
            <a:r>
              <a:rPr lang="en-US" sz="2400" b="1" dirty="0" err="1" smtClean="0"/>
              <a:t>RM</a:t>
            </a:r>
            <a:r>
              <a:rPr lang="en-US" sz="2400" b="1" baseline="-25000" dirty="0" err="1" smtClean="0"/>
              <a:t>bkg</a:t>
            </a:r>
            <a:r>
              <a:rPr lang="en-US" sz="2400" b="1" baseline="-25000" dirty="0" smtClean="0"/>
              <a:t> </a:t>
            </a:r>
            <a:r>
              <a:rPr lang="en-US" sz="2400" b="1" dirty="0" smtClean="0"/>
              <a:t>× </a:t>
            </a:r>
            <a:r>
              <a:rPr lang="en-US" sz="2400" b="1" dirty="0" err="1" smtClean="0"/>
              <a:t>RM</a:t>
            </a:r>
            <a:r>
              <a:rPr lang="en-US" sz="2400" b="1" baseline="-25000" dirty="0" err="1" smtClean="0"/>
              <a:t>det</a:t>
            </a:r>
            <a:r>
              <a:rPr lang="en-US" sz="2400" b="1" dirty="0" smtClean="0"/>
              <a:t> × </a:t>
            </a:r>
            <a:r>
              <a:rPr lang="en-US" sz="2400" b="1" dirty="0" err="1" smtClean="0"/>
              <a:t>f</a:t>
            </a:r>
            <a:r>
              <a:rPr lang="en-US" sz="2400" b="1" baseline="30000" dirty="0" err="1" smtClean="0"/>
              <a:t>true</a:t>
            </a:r>
            <a:r>
              <a:rPr lang="en-US" sz="2400" b="1" dirty="0" smtClean="0"/>
              <a:t>(</a:t>
            </a:r>
            <a:r>
              <a:rPr lang="en-US" sz="2400" b="1" i="1" dirty="0" err="1" smtClean="0"/>
              <a:t>p</a:t>
            </a:r>
            <a:r>
              <a:rPr lang="en-US" sz="2400" b="1" baseline="-25000" dirty="0" err="1" smtClean="0"/>
              <a:t>T</a:t>
            </a:r>
            <a:r>
              <a:rPr lang="en-US" sz="2400" b="1" dirty="0" smtClean="0"/>
              <a:t>)</a:t>
            </a:r>
            <a:endParaRPr lang="en-US" sz="2400" b="1" dirty="0"/>
          </a:p>
        </p:txBody>
      </p:sp>
      <p:sp>
        <p:nvSpPr>
          <p:cNvPr id="24" name="Freccia destra 23"/>
          <p:cNvSpPr/>
          <p:nvPr/>
        </p:nvSpPr>
        <p:spPr>
          <a:xfrm rot="16200000">
            <a:off x="5251853" y="4039745"/>
            <a:ext cx="485234" cy="36933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Segnaposto data 2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27" name="Rettangolo arrotondato 26"/>
          <p:cNvSpPr/>
          <p:nvPr/>
        </p:nvSpPr>
        <p:spPr>
          <a:xfrm>
            <a:off x="3908419" y="3238006"/>
            <a:ext cx="3175876" cy="658113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Final </a:t>
            </a:r>
            <a:r>
              <a:rPr lang="en-US" sz="2400" b="1" dirty="0" smtClean="0"/>
              <a:t>jet spectrum</a:t>
            </a:r>
            <a:endParaRPr lang="en-US" sz="2400" b="1" dirty="0"/>
          </a:p>
        </p:txBody>
      </p:sp>
      <p:sp>
        <p:nvSpPr>
          <p:cNvPr id="3" name="Segnaposto numero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A3461-34BA-DF4A-9B5D-0A753331B8A3}" type="slidenum">
              <a:rPr lang="en-US" smtClean="0"/>
              <a:t>7</a:t>
            </a:fld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pic>
        <p:nvPicPr>
          <p:cNvPr id="25" name="Immagine 24" descr="fullemcal.jpg"/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8" t="2925" r="4829" b="8066"/>
          <a:stretch/>
        </p:blipFill>
        <p:spPr>
          <a:xfrm>
            <a:off x="7553098" y="2778181"/>
            <a:ext cx="1245768" cy="1052836"/>
          </a:xfrm>
          <a:prstGeom prst="rect">
            <a:avLst/>
          </a:prstGeom>
        </p:spPr>
      </p:pic>
      <p:sp>
        <p:nvSpPr>
          <p:cNvPr id="29" name="Rettangolo 28"/>
          <p:cNvSpPr/>
          <p:nvPr/>
        </p:nvSpPr>
        <p:spPr>
          <a:xfrm>
            <a:off x="7051093" y="3543958"/>
            <a:ext cx="206494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1" dirty="0" err="1" smtClean="0"/>
              <a:t>EMCal</a:t>
            </a:r>
            <a:endParaRPr lang="en-US" sz="1400" dirty="0" smtClean="0"/>
          </a:p>
          <a:p>
            <a:pPr algn="r"/>
            <a:r>
              <a:rPr lang="en-US" sz="1400" dirty="0" err="1" smtClean="0"/>
              <a:t>Pb</a:t>
            </a:r>
            <a:r>
              <a:rPr lang="en-US" sz="1400" dirty="0" smtClean="0"/>
              <a:t>-scintillator sampling calorimeter </a:t>
            </a:r>
          </a:p>
          <a:p>
            <a:pPr algn="r"/>
            <a:r>
              <a:rPr lang="en-US" sz="1400" dirty="0" smtClean="0"/>
              <a:t>|</a:t>
            </a:r>
            <a:r>
              <a:rPr lang="en-US" sz="1400" dirty="0" err="1" smtClean="0"/>
              <a:t>η</a:t>
            </a:r>
            <a:r>
              <a:rPr lang="en-US" sz="1400" dirty="0" smtClean="0"/>
              <a:t>| &lt; 0.7, 80° &lt; </a:t>
            </a:r>
            <a:r>
              <a:rPr lang="en-US" sz="1400" dirty="0" err="1" smtClean="0"/>
              <a:t>ϕ</a:t>
            </a:r>
            <a:r>
              <a:rPr lang="en-US" sz="1400" dirty="0" smtClean="0"/>
              <a:t> &lt; 180°</a:t>
            </a:r>
          </a:p>
        </p:txBody>
      </p:sp>
      <p:sp>
        <p:nvSpPr>
          <p:cNvPr id="30" name="CasellaDiTesto 29"/>
          <p:cNvSpPr txBox="1"/>
          <p:nvPr/>
        </p:nvSpPr>
        <p:spPr>
          <a:xfrm>
            <a:off x="6392957" y="569232"/>
            <a:ext cx="28199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Tracking:|</a:t>
            </a:r>
            <a:r>
              <a:rPr lang="en-US" sz="1400" dirty="0" err="1" smtClean="0"/>
              <a:t>η</a:t>
            </a:r>
            <a:r>
              <a:rPr lang="en-US" sz="1400" dirty="0" smtClean="0"/>
              <a:t>| &lt;  0.9,  0° &lt; </a:t>
            </a:r>
            <a:r>
              <a:rPr lang="en-US" sz="1400" dirty="0" err="1" smtClean="0"/>
              <a:t>ϕ</a:t>
            </a:r>
            <a:r>
              <a:rPr lang="en-US" sz="1400" dirty="0" smtClean="0"/>
              <a:t> &lt; 360°</a:t>
            </a:r>
          </a:p>
          <a:p>
            <a:r>
              <a:rPr lang="en-US" sz="1400" b="1" dirty="0" smtClean="0"/>
              <a:t>TPC</a:t>
            </a:r>
            <a:r>
              <a:rPr lang="en-US" sz="1400" dirty="0" smtClean="0"/>
              <a:t>: gas detector</a:t>
            </a:r>
          </a:p>
          <a:p>
            <a:r>
              <a:rPr lang="en-US" sz="1400" b="1" dirty="0" smtClean="0"/>
              <a:t>ITS</a:t>
            </a:r>
            <a:r>
              <a:rPr lang="en-US" sz="1400" dirty="0" smtClean="0"/>
              <a:t>: silicon detector</a:t>
            </a:r>
            <a:endParaRPr lang="en-US" sz="1400" dirty="0"/>
          </a:p>
        </p:txBody>
      </p:sp>
      <p:pic>
        <p:nvPicPr>
          <p:cNvPr id="31" name="Immagine 30" descr="alice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092" y="938558"/>
            <a:ext cx="1086849" cy="7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74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/>
          <p:cNvSpPr/>
          <p:nvPr/>
        </p:nvSpPr>
        <p:spPr>
          <a:xfrm>
            <a:off x="4777239" y="2772630"/>
            <a:ext cx="4180849" cy="3398623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 smtClean="0"/>
              <a:t>Jet reconstruction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7893" y="2772630"/>
            <a:ext cx="4135714" cy="3398623"/>
          </a:xfrm>
        </p:spPr>
        <p:txBody>
          <a:bodyPr anchor="ctr" anchorCtr="0">
            <a:normAutofit lnSpcReduction="1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Jet reconstructed using </a:t>
            </a:r>
            <a:r>
              <a:rPr lang="en-US" dirty="0" err="1" smtClean="0">
                <a:solidFill>
                  <a:srgbClr val="000000"/>
                </a:solidFill>
              </a:rPr>
              <a:t>FastJet</a:t>
            </a:r>
            <a:r>
              <a:rPr lang="en-US" baseline="30000" dirty="0" smtClean="0">
                <a:solidFill>
                  <a:srgbClr val="000000"/>
                </a:solidFill>
              </a:rPr>
              <a:t>*</a:t>
            </a:r>
            <a:r>
              <a:rPr lang="en-US" dirty="0" smtClean="0">
                <a:solidFill>
                  <a:srgbClr val="000000"/>
                </a:solidFill>
              </a:rPr>
              <a:t> package</a:t>
            </a:r>
          </a:p>
          <a:p>
            <a:pPr lvl="1"/>
            <a:r>
              <a:rPr lang="en-US" b="1" dirty="0">
                <a:solidFill>
                  <a:srgbClr val="000000"/>
                </a:solidFill>
              </a:rPr>
              <a:t>Infrared-</a:t>
            </a:r>
            <a:r>
              <a:rPr lang="en-US" dirty="0">
                <a:solidFill>
                  <a:srgbClr val="000000"/>
                </a:solidFill>
              </a:rPr>
              <a:t> and </a:t>
            </a:r>
            <a:r>
              <a:rPr lang="en-US" b="1" dirty="0">
                <a:solidFill>
                  <a:srgbClr val="000000"/>
                </a:solidFill>
              </a:rPr>
              <a:t>Collinear-Safe </a:t>
            </a:r>
            <a:r>
              <a:rPr lang="en-US" dirty="0" smtClean="0">
                <a:solidFill>
                  <a:srgbClr val="000000"/>
                </a:solidFill>
              </a:rPr>
              <a:t>algorithms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Good for comparison with theory</a:t>
            </a:r>
          </a:p>
          <a:p>
            <a:pPr lvl="1"/>
            <a:r>
              <a:rPr lang="en-US" b="1" dirty="0" smtClean="0">
                <a:solidFill>
                  <a:srgbClr val="000000"/>
                </a:solidFill>
              </a:rPr>
              <a:t>Radii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i="1" dirty="0" smtClean="0">
                <a:solidFill>
                  <a:srgbClr val="000000"/>
                </a:solidFill>
              </a:rPr>
              <a:t>R</a:t>
            </a:r>
            <a:r>
              <a:rPr lang="en-US" dirty="0" smtClean="0">
                <a:solidFill>
                  <a:srgbClr val="000000"/>
                </a:solidFill>
              </a:rPr>
              <a:t> = 0.2, 0.3</a:t>
            </a:r>
          </a:p>
          <a:p>
            <a:pPr lvl="1"/>
            <a:r>
              <a:rPr lang="en-US" b="1" dirty="0" smtClean="0">
                <a:solidFill>
                  <a:srgbClr val="000000"/>
                </a:solidFill>
              </a:rPr>
              <a:t>Area cut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i="1" dirty="0" smtClean="0">
                <a:solidFill>
                  <a:srgbClr val="000000"/>
                </a:solidFill>
              </a:rPr>
              <a:t>A</a:t>
            </a:r>
            <a:r>
              <a:rPr lang="en-US" dirty="0" smtClean="0">
                <a:solidFill>
                  <a:srgbClr val="000000"/>
                </a:solidFill>
              </a:rPr>
              <a:t> &gt; 0.6 * π</a:t>
            </a:r>
            <a:r>
              <a:rPr lang="en-US" i="1" dirty="0" smtClean="0">
                <a:solidFill>
                  <a:srgbClr val="000000"/>
                </a:solidFill>
              </a:rPr>
              <a:t>R</a:t>
            </a:r>
            <a:r>
              <a:rPr lang="en-US" baseline="30000" dirty="0" smtClean="0">
                <a:solidFill>
                  <a:srgbClr val="000000"/>
                </a:solidFill>
              </a:rPr>
              <a:t>2 </a:t>
            </a:r>
            <a:r>
              <a:rPr lang="en-US" dirty="0" smtClean="0">
                <a:solidFill>
                  <a:srgbClr val="000000"/>
                </a:solidFill>
              </a:rPr>
              <a:t>removes extremes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Fiducial cut selects jets </a:t>
            </a:r>
            <a:r>
              <a:rPr lang="en-US" b="1" dirty="0" smtClean="0">
                <a:solidFill>
                  <a:srgbClr val="000000"/>
                </a:solidFill>
              </a:rPr>
              <a:t>fully contained in the </a:t>
            </a:r>
            <a:r>
              <a:rPr lang="en-US" b="1" dirty="0" err="1" smtClean="0">
                <a:solidFill>
                  <a:srgbClr val="000000"/>
                </a:solidFill>
              </a:rPr>
              <a:t>EMCal</a:t>
            </a:r>
            <a:r>
              <a:rPr lang="en-US" b="1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acceptance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sp>
        <p:nvSpPr>
          <p:cNvPr id="7" name="Segnaposto contenuto 2"/>
          <p:cNvSpPr txBox="1">
            <a:spLocks/>
          </p:cNvSpPr>
          <p:nvPr/>
        </p:nvSpPr>
        <p:spPr>
          <a:xfrm>
            <a:off x="417893" y="959825"/>
            <a:ext cx="7778883" cy="199868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Inputs to the jet finder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Assumed to be massless</a:t>
            </a:r>
          </a:p>
          <a:p>
            <a:pPr lvl="1"/>
            <a:r>
              <a:rPr lang="en-US" b="1" dirty="0" smtClean="0">
                <a:solidFill>
                  <a:schemeClr val="tx1"/>
                </a:solidFill>
              </a:rPr>
              <a:t>Charged tracks </a:t>
            </a:r>
            <a:r>
              <a:rPr lang="en-US" dirty="0" smtClean="0">
                <a:solidFill>
                  <a:schemeClr val="tx1"/>
                </a:solidFill>
              </a:rPr>
              <a:t>with </a:t>
            </a:r>
            <a:r>
              <a:rPr lang="en-US" i="1" dirty="0" err="1" smtClean="0">
                <a:solidFill>
                  <a:schemeClr val="tx1"/>
                </a:solidFill>
              </a:rPr>
              <a:t>p</a:t>
            </a:r>
            <a:r>
              <a:rPr lang="en-US" baseline="-25000" dirty="0" err="1" smtClean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 &gt; 150 MeV/</a:t>
            </a:r>
            <a:r>
              <a:rPr lang="en-US" i="1" dirty="0" smtClean="0">
                <a:solidFill>
                  <a:schemeClr val="tx1"/>
                </a:solidFill>
              </a:rPr>
              <a:t>c</a:t>
            </a:r>
          </a:p>
          <a:p>
            <a:pPr lvl="1"/>
            <a:r>
              <a:rPr lang="en-US" b="1" dirty="0" err="1" smtClean="0">
                <a:solidFill>
                  <a:schemeClr val="tx1"/>
                </a:solidFill>
              </a:rPr>
              <a:t>EMCal</a:t>
            </a:r>
            <a:r>
              <a:rPr lang="en-US" b="1" dirty="0" smtClean="0">
                <a:solidFill>
                  <a:schemeClr val="tx1"/>
                </a:solidFill>
              </a:rPr>
              <a:t> clusters </a:t>
            </a:r>
            <a:r>
              <a:rPr lang="en-US" dirty="0" smtClean="0">
                <a:solidFill>
                  <a:schemeClr val="tx1"/>
                </a:solidFill>
              </a:rPr>
              <a:t>with </a:t>
            </a:r>
            <a:r>
              <a:rPr lang="en-US" i="1" dirty="0" smtClean="0">
                <a:solidFill>
                  <a:schemeClr val="tx1"/>
                </a:solidFill>
              </a:rPr>
              <a:t>E</a:t>
            </a:r>
            <a:r>
              <a:rPr lang="en-US" baseline="-25000" dirty="0" smtClean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 &gt; 300 MeV/</a:t>
            </a:r>
            <a:r>
              <a:rPr lang="en-US" i="1" dirty="0" smtClean="0">
                <a:solidFill>
                  <a:schemeClr val="tx1"/>
                </a:solidFill>
              </a:rPr>
              <a:t>c</a:t>
            </a:r>
            <a:r>
              <a:rPr lang="en-US" dirty="0" smtClean="0">
                <a:solidFill>
                  <a:schemeClr val="tx1"/>
                </a:solidFill>
              </a:rPr>
              <a:t> after charged particle correction </a:t>
            </a:r>
          </a:p>
        </p:txBody>
      </p:sp>
      <p:graphicFrame>
        <p:nvGraphicFramePr>
          <p:cNvPr id="10" name="Ogget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0398927"/>
              </p:ext>
            </p:extLst>
          </p:nvPr>
        </p:nvGraphicFramePr>
        <p:xfrm>
          <a:off x="4870167" y="3220386"/>
          <a:ext cx="2377440" cy="7543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" name="Equation" r:id="rId3" imgW="1320800" imgH="419100" progId="Equation.3">
                  <p:embed/>
                </p:oleObj>
              </mc:Choice>
              <mc:Fallback>
                <p:oleObj name="Equation" r:id="rId3" imgW="13208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70167" y="3220386"/>
                        <a:ext cx="2377440" cy="7543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gget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6683550"/>
              </p:ext>
            </p:extLst>
          </p:nvPr>
        </p:nvGraphicFramePr>
        <p:xfrm>
          <a:off x="7744449" y="3414111"/>
          <a:ext cx="982980" cy="4343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" name="Equation" r:id="rId5" imgW="546100" imgH="241300" progId="Equation.3">
                  <p:embed/>
                </p:oleObj>
              </mc:Choice>
              <mc:Fallback>
                <p:oleObj name="Equation" r:id="rId5" imgW="546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44449" y="3414111"/>
                        <a:ext cx="982980" cy="4343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asellaDiTesto 11"/>
          <p:cNvSpPr txBox="1"/>
          <p:nvPr/>
        </p:nvSpPr>
        <p:spPr>
          <a:xfrm>
            <a:off x="4808215" y="395385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FF0000"/>
                </a:solidFill>
              </a:rPr>
              <a:t>p</a:t>
            </a:r>
            <a:r>
              <a:rPr lang="en-US" dirty="0" smtClean="0">
                <a:solidFill>
                  <a:srgbClr val="FF0000"/>
                </a:solidFill>
              </a:rPr>
              <a:t> = 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5516149" y="3958590"/>
            <a:ext cx="33276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err="1" smtClean="0">
                <a:solidFill>
                  <a:srgbClr val="FF0000"/>
                </a:solidFill>
              </a:rPr>
              <a:t>k</a:t>
            </a:r>
            <a:r>
              <a:rPr lang="en-US" sz="1600" b="1" baseline="-25000" dirty="0" err="1" smtClean="0">
                <a:solidFill>
                  <a:srgbClr val="FF0000"/>
                </a:solidFill>
              </a:rPr>
              <a:t>T</a:t>
            </a:r>
            <a:r>
              <a:rPr lang="en-US" sz="1600" b="1" dirty="0" smtClean="0">
                <a:solidFill>
                  <a:srgbClr val="FF0000"/>
                </a:solidFill>
              </a:rPr>
              <a:t> algorithm</a:t>
            </a:r>
          </a:p>
          <a:p>
            <a:r>
              <a:rPr lang="en-US" sz="1600" dirty="0" smtClean="0"/>
              <a:t>Clustering starts from the low </a:t>
            </a:r>
            <a:r>
              <a:rPr lang="en-US" sz="1600" i="1" dirty="0" err="1" smtClean="0"/>
              <a:t>p</a:t>
            </a:r>
            <a:r>
              <a:rPr lang="en-US" sz="1600" baseline="-25000" dirty="0" err="1" smtClean="0"/>
              <a:t>T</a:t>
            </a:r>
            <a:r>
              <a:rPr lang="en-US" sz="1600" dirty="0" smtClean="0"/>
              <a:t> particles</a:t>
            </a:r>
          </a:p>
          <a:p>
            <a:r>
              <a:rPr lang="en-US" sz="1600" b="1" dirty="0" smtClean="0"/>
              <a:t>Used for </a:t>
            </a:r>
            <a:r>
              <a:rPr lang="en-US" sz="1600" b="1" dirty="0" err="1" smtClean="0"/>
              <a:t>ρ</a:t>
            </a:r>
            <a:r>
              <a:rPr lang="en-US" sz="1600" b="1" dirty="0" smtClean="0"/>
              <a:t> calculation</a:t>
            </a:r>
            <a:endParaRPr lang="en-US" sz="1600" b="1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4856312" y="5071438"/>
            <a:ext cx="73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007A87"/>
                </a:solidFill>
              </a:rPr>
              <a:t>p</a:t>
            </a:r>
            <a:r>
              <a:rPr lang="en-US" dirty="0" smtClean="0">
                <a:solidFill>
                  <a:srgbClr val="007A87"/>
                </a:solidFill>
              </a:rPr>
              <a:t> = -1</a:t>
            </a:r>
            <a:endParaRPr lang="en-US" dirty="0">
              <a:solidFill>
                <a:srgbClr val="007A87"/>
              </a:solidFill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5516149" y="5071438"/>
            <a:ext cx="35707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07A87"/>
                </a:solidFill>
              </a:rPr>
              <a:t>Anti-</a:t>
            </a:r>
            <a:r>
              <a:rPr lang="en-US" sz="1600" b="1" i="1" dirty="0" err="1" smtClean="0">
                <a:solidFill>
                  <a:srgbClr val="007A87"/>
                </a:solidFill>
              </a:rPr>
              <a:t>k</a:t>
            </a:r>
            <a:r>
              <a:rPr lang="en-US" sz="1600" b="1" baseline="-25000" dirty="0" err="1" smtClean="0">
                <a:solidFill>
                  <a:srgbClr val="007A87"/>
                </a:solidFill>
              </a:rPr>
              <a:t>T</a:t>
            </a:r>
            <a:r>
              <a:rPr lang="en-US" sz="1600" b="1" dirty="0" smtClean="0">
                <a:solidFill>
                  <a:srgbClr val="007A87"/>
                </a:solidFill>
              </a:rPr>
              <a:t> algorithm</a:t>
            </a:r>
          </a:p>
          <a:p>
            <a:r>
              <a:rPr lang="en-US" sz="1600" dirty="0" smtClean="0"/>
              <a:t>Clustering starts from the highest </a:t>
            </a:r>
            <a:r>
              <a:rPr lang="en-US" sz="1600" i="1" dirty="0" err="1" smtClean="0"/>
              <a:t>p</a:t>
            </a:r>
            <a:r>
              <a:rPr lang="en-US" sz="1600" baseline="-25000" dirty="0" err="1" smtClean="0"/>
              <a:t>T</a:t>
            </a:r>
            <a:r>
              <a:rPr lang="en-US" sz="1600" dirty="0" smtClean="0"/>
              <a:t> particle, regular cone-like jet shapes</a:t>
            </a:r>
          </a:p>
          <a:p>
            <a:r>
              <a:rPr lang="en-US" sz="1600" b="1" dirty="0" smtClean="0"/>
              <a:t>Used for signal jets</a:t>
            </a:r>
            <a:endParaRPr lang="en-US" sz="1600" b="1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3793371" y="6427113"/>
            <a:ext cx="30499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aseline="30000" dirty="0" smtClean="0"/>
              <a:t>*</a:t>
            </a:r>
            <a:r>
              <a:rPr lang="en-US" sz="1100" dirty="0" smtClean="0"/>
              <a:t>M. </a:t>
            </a:r>
            <a:r>
              <a:rPr lang="en-US" sz="1100" dirty="0" err="1" smtClean="0"/>
              <a:t>Cacciari</a:t>
            </a:r>
            <a:r>
              <a:rPr lang="en-US" sz="1100" dirty="0" smtClean="0"/>
              <a:t>, G.P. Salam and G. </a:t>
            </a:r>
            <a:r>
              <a:rPr lang="en-US" sz="1100" dirty="0" err="1" smtClean="0"/>
              <a:t>Soyez</a:t>
            </a:r>
            <a:endParaRPr lang="en-US" sz="1100" dirty="0" smtClean="0"/>
          </a:p>
          <a:p>
            <a:r>
              <a:rPr lang="en-US" sz="1100" dirty="0" err="1" smtClean="0">
                <a:solidFill>
                  <a:srgbClr val="FF0000"/>
                </a:solidFill>
              </a:rPr>
              <a:t>Eur.Phys.J</a:t>
            </a:r>
            <a:r>
              <a:rPr lang="en-US" sz="1100" dirty="0" smtClean="0">
                <a:solidFill>
                  <a:srgbClr val="FF0000"/>
                </a:solidFill>
              </a:rPr>
              <a:t>. C72 (2012) 1896 </a:t>
            </a:r>
            <a:r>
              <a:rPr lang="en-US" sz="1100" dirty="0" smtClean="0"/>
              <a:t>[</a:t>
            </a:r>
            <a:r>
              <a:rPr lang="en-US" sz="1100" dirty="0" smtClean="0">
                <a:solidFill>
                  <a:srgbClr val="FF0000"/>
                </a:solidFill>
              </a:rPr>
              <a:t>arXiv:1111.6097</a:t>
            </a:r>
            <a:r>
              <a:rPr lang="en-US" sz="1100" dirty="0" smtClean="0"/>
              <a:t>]</a:t>
            </a:r>
            <a:endParaRPr lang="en-US" sz="1100" dirty="0"/>
          </a:p>
        </p:txBody>
      </p:sp>
      <p:sp>
        <p:nvSpPr>
          <p:cNvPr id="18" name="Segnaposto data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A3461-34BA-DF4A-9B5D-0A753331B8A3}" type="slidenum">
              <a:rPr lang="en-US" smtClean="0"/>
              <a:t>8</a:t>
            </a:fld>
            <a:endParaRPr lang="en-US"/>
          </a:p>
        </p:txBody>
      </p:sp>
      <p:sp>
        <p:nvSpPr>
          <p:cNvPr id="6" name="CasellaDiTesto 5"/>
          <p:cNvSpPr txBox="1"/>
          <p:nvPr/>
        </p:nvSpPr>
        <p:spPr>
          <a:xfrm>
            <a:off x="4870167" y="2851054"/>
            <a:ext cx="2794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Sequential recombination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11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587" y="797971"/>
            <a:ext cx="3589261" cy="3290617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89" y="797971"/>
            <a:ext cx="4228350" cy="3743852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1"/>
            <a:ext cx="8086077" cy="1052990"/>
          </a:xfrm>
        </p:spPr>
        <p:txBody>
          <a:bodyPr anchor="ctr" anchorCtr="0"/>
          <a:lstStyle/>
          <a:p>
            <a:r>
              <a:rPr lang="en-US" dirty="0" smtClean="0">
                <a:solidFill>
                  <a:srgbClr val="FF0000"/>
                </a:solidFill>
              </a:rPr>
              <a:t>1. Average background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29828" y="4606860"/>
            <a:ext cx="8562503" cy="1857920"/>
          </a:xfrm>
        </p:spPr>
        <p:txBody>
          <a:bodyPr>
            <a:normAutofit fontScale="55000" lnSpcReduction="20000"/>
          </a:bodyPr>
          <a:lstStyle/>
          <a:p>
            <a:r>
              <a:rPr lang="en-US" sz="2900" dirty="0" smtClean="0">
                <a:solidFill>
                  <a:srgbClr val="000000"/>
                </a:solidFill>
              </a:rPr>
              <a:t>Calculated on an </a:t>
            </a:r>
            <a:r>
              <a:rPr lang="en-US" sz="2900" b="1" dirty="0" smtClean="0">
                <a:solidFill>
                  <a:srgbClr val="000000"/>
                </a:solidFill>
              </a:rPr>
              <a:t>event-by-event basis</a:t>
            </a:r>
          </a:p>
          <a:p>
            <a:endParaRPr lang="en-US" sz="2900" dirty="0" smtClean="0">
              <a:solidFill>
                <a:srgbClr val="000000"/>
              </a:solidFill>
            </a:endParaRPr>
          </a:p>
          <a:p>
            <a:r>
              <a:rPr lang="en-US" sz="2900" dirty="0" smtClean="0">
                <a:solidFill>
                  <a:srgbClr val="000000"/>
                </a:solidFill>
              </a:rPr>
              <a:t>The median of the density of </a:t>
            </a:r>
            <a:r>
              <a:rPr lang="en-US" sz="2900" i="1" dirty="0" err="1" smtClean="0">
                <a:solidFill>
                  <a:srgbClr val="000000"/>
                </a:solidFill>
              </a:rPr>
              <a:t>k</a:t>
            </a:r>
            <a:r>
              <a:rPr lang="en-US" sz="2900" baseline="-25000" dirty="0" err="1" smtClean="0">
                <a:solidFill>
                  <a:srgbClr val="000000"/>
                </a:solidFill>
              </a:rPr>
              <a:t>T</a:t>
            </a:r>
            <a:r>
              <a:rPr lang="en-US" sz="2900" dirty="0" smtClean="0">
                <a:solidFill>
                  <a:srgbClr val="000000"/>
                </a:solidFill>
              </a:rPr>
              <a:t> charged jets gives </a:t>
            </a:r>
            <a:r>
              <a:rPr lang="en-US" sz="2900" b="1" dirty="0" err="1" smtClean="0">
                <a:solidFill>
                  <a:srgbClr val="0000FF"/>
                </a:solidFill>
              </a:rPr>
              <a:t>ρ</a:t>
            </a:r>
            <a:r>
              <a:rPr lang="en-US" sz="2900" b="1" baseline="-25000" dirty="0" err="1" smtClean="0">
                <a:solidFill>
                  <a:srgbClr val="0000FF"/>
                </a:solidFill>
              </a:rPr>
              <a:t>ch</a:t>
            </a:r>
            <a:endParaRPr lang="en-US" sz="2900" b="1" baseline="-25000" dirty="0" smtClean="0">
              <a:solidFill>
                <a:srgbClr val="0000FF"/>
              </a:solidFill>
            </a:endParaRPr>
          </a:p>
          <a:p>
            <a:pPr marL="457200" lvl="1" indent="0">
              <a:buNone/>
            </a:pPr>
            <a:r>
              <a:rPr lang="en-US" sz="2600" b="1" dirty="0" smtClean="0">
                <a:solidFill>
                  <a:srgbClr val="000000"/>
                </a:solidFill>
              </a:rPr>
              <a:t>  </a:t>
            </a:r>
          </a:p>
          <a:p>
            <a:r>
              <a:rPr lang="en-US" sz="2900" dirty="0" smtClean="0">
                <a:solidFill>
                  <a:srgbClr val="000000"/>
                </a:solidFill>
              </a:rPr>
              <a:t>A </a:t>
            </a:r>
            <a:r>
              <a:rPr lang="en-US" sz="2900" dirty="0" err="1" smtClean="0">
                <a:solidFill>
                  <a:srgbClr val="000000"/>
                </a:solidFill>
              </a:rPr>
              <a:t>parametrization</a:t>
            </a:r>
            <a:r>
              <a:rPr lang="en-US" sz="2900" dirty="0" smtClean="0">
                <a:solidFill>
                  <a:srgbClr val="000000"/>
                </a:solidFill>
              </a:rPr>
              <a:t> of the scale </a:t>
            </a:r>
            <a:r>
              <a:rPr lang="en-US" sz="2900" i="1" dirty="0" err="1" smtClean="0">
                <a:solidFill>
                  <a:srgbClr val="000000"/>
                </a:solidFill>
              </a:rPr>
              <a:t>s</a:t>
            </a:r>
            <a:r>
              <a:rPr lang="en-US" sz="2900" i="1" baseline="-25000" dirty="0" err="1" smtClean="0">
                <a:solidFill>
                  <a:srgbClr val="000000"/>
                </a:solidFill>
              </a:rPr>
              <a:t>EMC</a:t>
            </a:r>
            <a:r>
              <a:rPr lang="en-US" sz="2900" dirty="0" smtClean="0">
                <a:solidFill>
                  <a:srgbClr val="000000"/>
                </a:solidFill>
              </a:rPr>
              <a:t> factor as a function of centrality is used</a:t>
            </a:r>
          </a:p>
          <a:p>
            <a:pPr marL="0" indent="0">
              <a:buNone/>
            </a:pPr>
            <a:endParaRPr lang="en-US" sz="13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    </a:t>
            </a:r>
            <a:r>
              <a:rPr lang="en-US" sz="2900" dirty="0" smtClean="0">
                <a:solidFill>
                  <a:srgbClr val="000000"/>
                </a:solidFill>
              </a:rPr>
              <a:t>   to obtain </a:t>
            </a:r>
            <a:r>
              <a:rPr lang="en-US" sz="2900" b="1" dirty="0" err="1" smtClean="0">
                <a:solidFill>
                  <a:srgbClr val="FF0000"/>
                </a:solidFill>
              </a:rPr>
              <a:t>ρ</a:t>
            </a:r>
            <a:r>
              <a:rPr lang="en-US" sz="2900" b="1" baseline="-25000" dirty="0" err="1" smtClean="0">
                <a:solidFill>
                  <a:srgbClr val="FF0000"/>
                </a:solidFill>
              </a:rPr>
              <a:t>ch+ne</a:t>
            </a:r>
            <a:endParaRPr lang="en-US" sz="2900" b="1" baseline="-250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1300" b="1" baseline="-25000" dirty="0" smtClean="0">
              <a:solidFill>
                <a:srgbClr val="FF0000"/>
              </a:solidFill>
            </a:endParaRP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 smtClean="0"/>
              <a:t>15th October 2012</a:t>
            </a:r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8B916-E615-3B42-8B8E-FFB6EAA158A7}" type="slidenum">
              <a:rPr lang="en-US" smtClean="0"/>
              <a:t>9</a:t>
            </a:fld>
            <a:endParaRPr lang="en-US"/>
          </a:p>
        </p:txBody>
      </p:sp>
      <p:sp>
        <p:nvSpPr>
          <p:cNvPr id="11" name="Segnaposto piè di pagina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S. Aiola - Hot Quarks 2012</a:t>
            </a:r>
            <a:endParaRPr lang="en-US"/>
          </a:p>
        </p:txBody>
      </p:sp>
      <p:graphicFrame>
        <p:nvGraphicFramePr>
          <p:cNvPr id="12" name="Oggetto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397535"/>
              </p:ext>
            </p:extLst>
          </p:nvPr>
        </p:nvGraphicFramePr>
        <p:xfrm>
          <a:off x="6216650" y="4867275"/>
          <a:ext cx="1406525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8" name="Equation" r:id="rId5" imgW="1092200" imgH="533400" progId="Equation.3">
                  <p:embed/>
                </p:oleObj>
              </mc:Choice>
              <mc:Fallback>
                <p:oleObj name="Equation" r:id="rId5" imgW="1092200" imgH="533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16650" y="4867275"/>
                        <a:ext cx="1406525" cy="687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gget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2759238"/>
              </p:ext>
            </p:extLst>
          </p:nvPr>
        </p:nvGraphicFramePr>
        <p:xfrm>
          <a:off x="2574524" y="5841576"/>
          <a:ext cx="1322734" cy="39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9" name="Equation" r:id="rId7" imgW="723900" imgH="215900" progId="Equation.3">
                  <p:embed/>
                </p:oleObj>
              </mc:Choice>
              <mc:Fallback>
                <p:oleObj name="Equation" r:id="rId7" imgW="723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74524" y="5841576"/>
                        <a:ext cx="1322734" cy="39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CasellaDiTesto 13"/>
          <p:cNvSpPr txBox="1"/>
          <p:nvPr/>
        </p:nvSpPr>
        <p:spPr>
          <a:xfrm>
            <a:off x="5709406" y="3837425"/>
            <a:ext cx="26739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Charged+neutral</a:t>
            </a:r>
            <a:r>
              <a:rPr lang="en-US" sz="1400" dirty="0" smtClean="0"/>
              <a:t> momentum density / charged only momentum density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57485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tilografica">
  <a:themeElements>
    <a:clrScheme name="Stilografica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Stilografica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Stilografic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Stilografica.thmx</Template>
  <TotalTime>3628</TotalTime>
  <Words>2191</Words>
  <Application>Microsoft Macintosh PowerPoint</Application>
  <PresentationFormat>Presentazione su schermo (4:3)</PresentationFormat>
  <Paragraphs>404</Paragraphs>
  <Slides>35</Slides>
  <Notes>4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37" baseType="lpstr">
      <vt:lpstr>Stilografica</vt:lpstr>
      <vt:lpstr>Equation</vt:lpstr>
      <vt:lpstr>Measurement of jet spectra in Pb-Pb collisions at √sNN=2.76 TeV with ALICE</vt:lpstr>
      <vt:lpstr>Outline</vt:lpstr>
      <vt:lpstr>Jets in heavy-ion collisions</vt:lpstr>
      <vt:lpstr>Jets in heavy-ion collisions</vt:lpstr>
      <vt:lpstr>Jets in heavy-ion collisions</vt:lpstr>
      <vt:lpstr>Jets in heavy-ion collisions</vt:lpstr>
      <vt:lpstr>Analysis overview</vt:lpstr>
      <vt:lpstr>Jet reconstruction</vt:lpstr>
      <vt:lpstr>1. Average background</vt:lpstr>
      <vt:lpstr>2. Leading hadron trigger</vt:lpstr>
      <vt:lpstr>3. Background fluctuations</vt:lpstr>
      <vt:lpstr>Response matrices</vt:lpstr>
      <vt:lpstr>Response matrices</vt:lpstr>
      <vt:lpstr>Response matrices</vt:lpstr>
      <vt:lpstr>Why unfolding</vt:lpstr>
      <vt:lpstr>Why unfolding</vt:lpstr>
      <vt:lpstr>Why unfolding</vt:lpstr>
      <vt:lpstr>Why unfolding</vt:lpstr>
      <vt:lpstr>Why unfolding</vt:lpstr>
      <vt:lpstr>Bayesian unfolding results – R=0.2</vt:lpstr>
      <vt:lpstr>Bayesian unfolding results – R=0.3</vt:lpstr>
      <vt:lpstr>Bayesian unfolding results – R=0.3</vt:lpstr>
      <vt:lpstr>Unfolded biased spectra</vt:lpstr>
      <vt:lpstr>Effect of the leading hadron requirement</vt:lpstr>
      <vt:lpstr>Conclusions &amp; Outlook</vt:lpstr>
      <vt:lpstr>Backup</vt:lpstr>
      <vt:lpstr>Systematic uncertainties</vt:lpstr>
      <vt:lpstr>Charged δpT</vt:lpstr>
      <vt:lpstr>Jet area distribution</vt:lpstr>
      <vt:lpstr>Unfolding prior choice</vt:lpstr>
      <vt:lpstr>Refold, 2-step</vt:lpstr>
      <vt:lpstr>Pearson coefficients</vt:lpstr>
      <vt:lpstr>Jet energy resolution</vt:lpstr>
      <vt:lpstr>Charged particles RAA</vt:lpstr>
      <vt:lpstr>Flow bias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Pb-Pb full jet reconstruction</dc:title>
  <dc:creator>Salvo</dc:creator>
  <cp:lastModifiedBy>Salvo</cp:lastModifiedBy>
  <cp:revision>131</cp:revision>
  <dcterms:created xsi:type="dcterms:W3CDTF">2012-10-07T15:29:53Z</dcterms:created>
  <dcterms:modified xsi:type="dcterms:W3CDTF">2012-10-16T15:59:32Z</dcterms:modified>
</cp:coreProperties>
</file>

<file path=docProps/thumbnail.jpeg>
</file>